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80" r:id="rId2"/>
    <p:sldId id="350" r:id="rId3"/>
    <p:sldId id="326" r:id="rId4"/>
    <p:sldId id="347" r:id="rId5"/>
    <p:sldId id="346" r:id="rId6"/>
    <p:sldId id="345" r:id="rId7"/>
    <p:sldId id="336" r:id="rId8"/>
    <p:sldId id="337" r:id="rId9"/>
    <p:sldId id="333" r:id="rId10"/>
    <p:sldId id="328" r:id="rId11"/>
    <p:sldId id="344" r:id="rId12"/>
    <p:sldId id="342" r:id="rId13"/>
    <p:sldId id="321" r:id="rId14"/>
  </p:sldIdLst>
  <p:sldSz cx="9144000" cy="6858000" type="screen4x3"/>
  <p:notesSz cx="6858000" cy="9144000"/>
  <p:defaultTextStyle>
    <a:defPPr>
      <a:defRPr lang="en-US"/>
    </a:defPPr>
    <a:lvl1pPr marL="0" algn="l" defTabSz="45715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59" algn="l" defTabSz="45715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18" algn="l" defTabSz="45715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77" algn="l" defTabSz="45715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637" algn="l" defTabSz="45715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97" algn="l" defTabSz="45715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956" algn="l" defTabSz="45715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115" algn="l" defTabSz="45715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274" algn="l" defTabSz="45715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6A6A6"/>
    <a:srgbClr val="1482C7"/>
    <a:srgbClr val="0D7BBB"/>
    <a:srgbClr val="0E7BBC"/>
    <a:srgbClr val="F3A721"/>
    <a:srgbClr val="EF4035"/>
    <a:srgbClr val="1D97CF"/>
    <a:srgbClr val="E335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489" autoAdjust="0"/>
    <p:restoredTop sz="86965" autoAdjust="0"/>
  </p:normalViewPr>
  <p:slideViewPr>
    <p:cSldViewPr snapToGrid="0">
      <p:cViewPr>
        <p:scale>
          <a:sx n="60" d="100"/>
          <a:sy n="60" d="100"/>
        </p:scale>
        <p:origin x="-821" y="-62"/>
      </p:cViewPr>
      <p:guideLst>
        <p:guide orient="horz" pos="4044"/>
        <p:guide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895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128281-EFB0-AC4E-812D-D5BD6865605C}" type="datetimeFigureOut">
              <a:rPr lang="en-US" smtClean="0"/>
              <a:t>5/15/2013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2F77FE-488D-BB41-8FC3-E491B241AA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0554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3</a:t>
            </a:r>
            <a:r>
              <a:rPr lang="en-US" baseline="30000" dirty="0" smtClean="0"/>
              <a:t>rd</a:t>
            </a:r>
            <a:r>
              <a:rPr lang="en-US" dirty="0" smtClean="0"/>
              <a:t> Party online data -</a:t>
            </a:r>
            <a:r>
              <a:rPr lang="en-US" baseline="0" dirty="0" smtClean="0"/>
              <a:t> </a:t>
            </a:r>
            <a:r>
              <a:rPr lang="en-US" sz="1200" dirty="0" smtClean="0"/>
              <a:t>, outperforming 1st-party social, custom and CRM data, as well as 3rd-party offline data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2F77FE-488D-BB41-8FC3-E491B241AA3C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32425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B9D6BE-8185-E94A-9A4C-F838A225569C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42682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B9D6BE-8185-E94A-9A4C-F838A225569C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42682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D7CC12-8B74-40E0-AEDC-7A3AEAF57595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37975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1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CDD06-7B05-CE42-A3D0-5088958E2530}" type="datetimeFigureOut">
              <a:rPr lang="en-US" smtClean="0"/>
              <a:t>5/15/2013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8BC0A-57E3-B041-A4ED-3863567264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1208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CDD06-7B05-CE42-A3D0-5088958E2530}" type="datetimeFigureOut">
              <a:rPr lang="en-US" smtClean="0"/>
              <a:t>5/15/2013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8BC0A-57E3-B041-A4ED-3863567264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9681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CDD06-7B05-CE42-A3D0-5088958E2530}" type="datetimeFigureOut">
              <a:rPr lang="en-US" smtClean="0"/>
              <a:t>5/15/2013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8BC0A-57E3-B041-A4ED-3863567264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4747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CDD06-7B05-CE42-A3D0-5088958E2530}" type="datetimeFigureOut">
              <a:rPr lang="en-US" smtClean="0"/>
              <a:t>5/15/2013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8BC0A-57E3-B041-A4ED-3863567264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3861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4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5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4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63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79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95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11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27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CDD06-7B05-CE42-A3D0-5088958E2530}" type="datetimeFigureOut">
              <a:rPr lang="en-US" smtClean="0"/>
              <a:t>5/15/2013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8BC0A-57E3-B041-A4ED-3863567264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3508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CDD06-7B05-CE42-A3D0-5088958E2530}" type="datetimeFigureOut">
              <a:rPr lang="en-US" smtClean="0"/>
              <a:t>5/15/2013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8BC0A-57E3-B041-A4ED-3863567264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5508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4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59" indent="0">
              <a:buNone/>
              <a:defRPr sz="2000" b="1"/>
            </a:lvl2pPr>
            <a:lvl3pPr marL="914318" indent="0">
              <a:buNone/>
              <a:defRPr sz="1800" b="1"/>
            </a:lvl3pPr>
            <a:lvl4pPr marL="1371477" indent="0">
              <a:buNone/>
              <a:defRPr sz="1600" b="1"/>
            </a:lvl4pPr>
            <a:lvl5pPr marL="1828637" indent="0">
              <a:buNone/>
              <a:defRPr sz="1600" b="1"/>
            </a:lvl5pPr>
            <a:lvl6pPr marL="2285797" indent="0">
              <a:buNone/>
              <a:defRPr sz="1600" b="1"/>
            </a:lvl6pPr>
            <a:lvl7pPr marL="2742956" indent="0">
              <a:buNone/>
              <a:defRPr sz="1600" b="1"/>
            </a:lvl7pPr>
            <a:lvl8pPr marL="3200115" indent="0">
              <a:buNone/>
              <a:defRPr sz="1600" b="1"/>
            </a:lvl8pPr>
            <a:lvl9pPr marL="3657274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6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4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59" indent="0">
              <a:buNone/>
              <a:defRPr sz="2000" b="1"/>
            </a:lvl2pPr>
            <a:lvl3pPr marL="914318" indent="0">
              <a:buNone/>
              <a:defRPr sz="1800" b="1"/>
            </a:lvl3pPr>
            <a:lvl4pPr marL="1371477" indent="0">
              <a:buNone/>
              <a:defRPr sz="1600" b="1"/>
            </a:lvl4pPr>
            <a:lvl5pPr marL="1828637" indent="0">
              <a:buNone/>
              <a:defRPr sz="1600" b="1"/>
            </a:lvl5pPr>
            <a:lvl6pPr marL="2285797" indent="0">
              <a:buNone/>
              <a:defRPr sz="1600" b="1"/>
            </a:lvl6pPr>
            <a:lvl7pPr marL="2742956" indent="0">
              <a:buNone/>
              <a:defRPr sz="1600" b="1"/>
            </a:lvl7pPr>
            <a:lvl8pPr marL="3200115" indent="0">
              <a:buNone/>
              <a:defRPr sz="1600" b="1"/>
            </a:lvl8pPr>
            <a:lvl9pPr marL="3657274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6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CDD06-7B05-CE42-A3D0-5088958E2530}" type="datetimeFigureOut">
              <a:rPr lang="en-US" smtClean="0"/>
              <a:t>5/15/2013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8BC0A-57E3-B041-A4ED-3863567264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8002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CDD06-7B05-CE42-A3D0-5088958E2530}" type="datetimeFigureOut">
              <a:rPr lang="en-US" smtClean="0"/>
              <a:t>5/15/2013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8BC0A-57E3-B041-A4ED-3863567264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214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CDD06-7B05-CE42-A3D0-5088958E2530}" type="datetimeFigureOut">
              <a:rPr lang="en-US" smtClean="0"/>
              <a:t>5/15/2013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8BC0A-57E3-B041-A4ED-3863567264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0862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1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435101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59" indent="0">
              <a:buNone/>
              <a:defRPr sz="1200"/>
            </a:lvl2pPr>
            <a:lvl3pPr marL="914318" indent="0">
              <a:buNone/>
              <a:defRPr sz="1000"/>
            </a:lvl3pPr>
            <a:lvl4pPr marL="1371477" indent="0">
              <a:buNone/>
              <a:defRPr sz="900"/>
            </a:lvl4pPr>
            <a:lvl5pPr marL="1828637" indent="0">
              <a:buNone/>
              <a:defRPr sz="900"/>
            </a:lvl5pPr>
            <a:lvl6pPr marL="2285797" indent="0">
              <a:buNone/>
              <a:defRPr sz="900"/>
            </a:lvl6pPr>
            <a:lvl7pPr marL="2742956" indent="0">
              <a:buNone/>
              <a:defRPr sz="900"/>
            </a:lvl7pPr>
            <a:lvl8pPr marL="3200115" indent="0">
              <a:buNone/>
              <a:defRPr sz="900"/>
            </a:lvl8pPr>
            <a:lvl9pPr marL="3657274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CDD06-7B05-CE42-A3D0-5088958E2530}" type="datetimeFigureOut">
              <a:rPr lang="en-US" smtClean="0"/>
              <a:t>5/15/2013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8BC0A-57E3-B041-A4ED-3863567264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6710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59" indent="0">
              <a:buNone/>
              <a:defRPr sz="2800"/>
            </a:lvl2pPr>
            <a:lvl3pPr marL="914318" indent="0">
              <a:buNone/>
              <a:defRPr sz="2400"/>
            </a:lvl3pPr>
            <a:lvl4pPr marL="1371477" indent="0">
              <a:buNone/>
              <a:defRPr sz="2000"/>
            </a:lvl4pPr>
            <a:lvl5pPr marL="1828637" indent="0">
              <a:buNone/>
              <a:defRPr sz="2000"/>
            </a:lvl5pPr>
            <a:lvl6pPr marL="2285797" indent="0">
              <a:buNone/>
              <a:defRPr sz="2000"/>
            </a:lvl6pPr>
            <a:lvl7pPr marL="2742956" indent="0">
              <a:buNone/>
              <a:defRPr sz="2000"/>
            </a:lvl7pPr>
            <a:lvl8pPr marL="3200115" indent="0">
              <a:buNone/>
              <a:defRPr sz="2000"/>
            </a:lvl8pPr>
            <a:lvl9pPr marL="3657274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159" indent="0">
              <a:buNone/>
              <a:defRPr sz="1200"/>
            </a:lvl2pPr>
            <a:lvl3pPr marL="914318" indent="0">
              <a:buNone/>
              <a:defRPr sz="1000"/>
            </a:lvl3pPr>
            <a:lvl4pPr marL="1371477" indent="0">
              <a:buNone/>
              <a:defRPr sz="900"/>
            </a:lvl4pPr>
            <a:lvl5pPr marL="1828637" indent="0">
              <a:buNone/>
              <a:defRPr sz="900"/>
            </a:lvl5pPr>
            <a:lvl6pPr marL="2285797" indent="0">
              <a:buNone/>
              <a:defRPr sz="900"/>
            </a:lvl6pPr>
            <a:lvl7pPr marL="2742956" indent="0">
              <a:buNone/>
              <a:defRPr sz="900"/>
            </a:lvl7pPr>
            <a:lvl8pPr marL="3200115" indent="0">
              <a:buNone/>
              <a:defRPr sz="900"/>
            </a:lvl8pPr>
            <a:lvl9pPr marL="3657274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CDD06-7B05-CE42-A3D0-5088958E2530}" type="datetimeFigureOut">
              <a:rPr lang="en-US" smtClean="0"/>
              <a:t>5/15/2013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8BC0A-57E3-B041-A4ED-3863567264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0369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32" tIns="45716" rIns="91432" bIns="45716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32" tIns="45716" rIns="91432" bIns="45716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91432" tIns="45716" rIns="91432" bIns="45716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ACDD06-7B05-CE42-A3D0-5088958E2530}" type="datetimeFigureOut">
              <a:rPr lang="en-US" smtClean="0"/>
              <a:t>5/15/2013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lIns="91432" tIns="45716" rIns="91432" bIns="45716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32" tIns="45716" rIns="91432" bIns="45716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08BC0A-57E3-B041-A4ED-38635672641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6432394"/>
            <a:ext cx="9144000" cy="42560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innerShdw blurRad="38100" dist="12700" dir="16200000">
              <a:srgbClr val="000000">
                <a:alpha val="18000"/>
              </a:srgb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2" tIns="45716" rIns="91432" bIns="45716" spcCol="0"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6168570" y="6525787"/>
            <a:ext cx="2840173" cy="264630"/>
          </a:xfrm>
          <a:prstGeom prst="rect">
            <a:avLst/>
          </a:prstGeom>
          <a:noFill/>
        </p:spPr>
        <p:txBody>
          <a:bodyPr wrap="square" lIns="91432" tIns="45716" rIns="91432" bIns="45716" rtlCol="0">
            <a:spAutoFit/>
          </a:bodyPr>
          <a:lstStyle/>
          <a:p>
            <a:pPr lvl="0" algn="r" defTabSz="914318" fontAlgn="base">
              <a:spcBef>
                <a:spcPct val="0"/>
              </a:spcBef>
              <a:spcAft>
                <a:spcPct val="0"/>
              </a:spcAft>
            </a:pPr>
            <a:r>
              <a:rPr lang="en-US" sz="1100" dirty="0">
                <a:solidFill>
                  <a:schemeClr val="bg1">
                    <a:lumMod val="65000"/>
                  </a:schemeClr>
                </a:solidFill>
                <a:latin typeface="Arial" charset="0"/>
                <a:ea typeface="ＭＳ Ｐゴシック" pitchFamily="34" charset="-128"/>
              </a:rPr>
              <a:t>© </a:t>
            </a:r>
            <a:r>
              <a:rPr lang="en-US" sz="1100" dirty="0" smtClean="0">
                <a:solidFill>
                  <a:schemeClr val="bg1">
                    <a:lumMod val="65000"/>
                  </a:schemeClr>
                </a:solidFill>
                <a:latin typeface="Arial" charset="0"/>
                <a:ea typeface="ＭＳ Ｐゴシック" pitchFamily="34" charset="-128"/>
              </a:rPr>
              <a:t>2013 </a:t>
            </a:r>
            <a:r>
              <a:rPr lang="en-US" sz="1100" dirty="0">
                <a:solidFill>
                  <a:schemeClr val="bg1">
                    <a:lumMod val="65000"/>
                  </a:schemeClr>
                </a:solidFill>
                <a:latin typeface="Arial" charset="0"/>
                <a:ea typeface="ＭＳ Ｐゴシック" pitchFamily="34" charset="-128"/>
              </a:rPr>
              <a:t>Bizo, </a:t>
            </a:r>
            <a:r>
              <a:rPr lang="en-US" sz="1100" dirty="0" err="1" smtClean="0">
                <a:solidFill>
                  <a:schemeClr val="bg1">
                    <a:lumMod val="65000"/>
                  </a:schemeClr>
                </a:solidFill>
                <a:latin typeface="Arial" charset="0"/>
                <a:ea typeface="ＭＳ Ｐゴシック" pitchFamily="34" charset="-128"/>
              </a:rPr>
              <a:t>Inc</a:t>
            </a:r>
            <a:endParaRPr lang="en-US" sz="1100" dirty="0">
              <a:solidFill>
                <a:schemeClr val="bg1">
                  <a:lumMod val="65000"/>
                </a:schemeClr>
              </a:solidFill>
              <a:latin typeface="Arial" charset="0"/>
              <a:ea typeface="ＭＳ Ｐゴシック" pitchFamily="34" charset="-128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98397" y="6528172"/>
            <a:ext cx="2094470" cy="233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2831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ctr" defTabSz="457159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70" indent="-342870" algn="l" defTabSz="457159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883" indent="-285724" algn="l" defTabSz="457159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898" indent="-228580" algn="l" defTabSz="457159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057" indent="-228580" algn="l" defTabSz="457159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17" indent="-228580" algn="l" defTabSz="457159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376" indent="-228580" algn="l" defTabSz="45715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35" indent="-228580" algn="l" defTabSz="45715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695" indent="-228580" algn="l" defTabSz="45715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854" indent="-228580" algn="l" defTabSz="45715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59" algn="l" defTabSz="4571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18" algn="l" defTabSz="4571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77" algn="l" defTabSz="4571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37" algn="l" defTabSz="4571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97" algn="l" defTabSz="4571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56" algn="l" defTabSz="4571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15" algn="l" defTabSz="4571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74" algn="l" defTabSz="4571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emf"/><Relationship Id="rId4" Type="http://schemas.openxmlformats.org/officeDocument/2006/relationships/image" Target="../media/image5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gif"/><Relationship Id="rId4" Type="http://schemas.openxmlformats.org/officeDocument/2006/relationships/image" Target="../media/image12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18" Type="http://schemas.openxmlformats.org/officeDocument/2006/relationships/image" Target="../media/image32.png"/><Relationship Id="rId26" Type="http://schemas.openxmlformats.org/officeDocument/2006/relationships/image" Target="../media/image40.gif"/><Relationship Id="rId3" Type="http://schemas.openxmlformats.org/officeDocument/2006/relationships/image" Target="../media/image17.png"/><Relationship Id="rId21" Type="http://schemas.openxmlformats.org/officeDocument/2006/relationships/image" Target="../media/image35.jpe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17" Type="http://schemas.openxmlformats.org/officeDocument/2006/relationships/image" Target="../media/image31.jpeg"/><Relationship Id="rId25" Type="http://schemas.openxmlformats.org/officeDocument/2006/relationships/image" Target="../media/image39.png"/><Relationship Id="rId2" Type="http://schemas.openxmlformats.org/officeDocument/2006/relationships/image" Target="../media/image16.jpeg"/><Relationship Id="rId16" Type="http://schemas.openxmlformats.org/officeDocument/2006/relationships/image" Target="../media/image30.jpeg"/><Relationship Id="rId20" Type="http://schemas.openxmlformats.org/officeDocument/2006/relationships/image" Target="../media/image3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24" Type="http://schemas.openxmlformats.org/officeDocument/2006/relationships/image" Target="../media/image38.png"/><Relationship Id="rId5" Type="http://schemas.openxmlformats.org/officeDocument/2006/relationships/image" Target="../media/image19.png"/><Relationship Id="rId15" Type="http://schemas.openxmlformats.org/officeDocument/2006/relationships/image" Target="../media/image29.jpeg"/><Relationship Id="rId23" Type="http://schemas.openxmlformats.org/officeDocument/2006/relationships/image" Target="../media/image37.png"/><Relationship Id="rId28" Type="http://schemas.openxmlformats.org/officeDocument/2006/relationships/image" Target="../media/image42.gif"/><Relationship Id="rId10" Type="http://schemas.openxmlformats.org/officeDocument/2006/relationships/image" Target="../media/image24.png"/><Relationship Id="rId19" Type="http://schemas.openxmlformats.org/officeDocument/2006/relationships/image" Target="../media/image33.jpe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28.jpeg"/><Relationship Id="rId22" Type="http://schemas.openxmlformats.org/officeDocument/2006/relationships/image" Target="../media/image36.png"/><Relationship Id="rId27" Type="http://schemas.openxmlformats.org/officeDocument/2006/relationships/image" Target="../media/image4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itle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52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slide_28-30_b.jp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480928" y="1295067"/>
            <a:ext cx="1803343" cy="544756"/>
          </a:xfrm>
          <a:prstGeom prst="rect">
            <a:avLst/>
          </a:prstGeom>
          <a:noFill/>
        </p:spPr>
        <p:txBody>
          <a:bodyPr wrap="square" lIns="91432" tIns="45716" rIns="91432" bIns="45716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b="1" dirty="0" smtClean="0">
                <a:solidFill>
                  <a:schemeClr val="bg1"/>
                </a:solidFill>
                <a:latin typeface="Century Gothic"/>
                <a:cs typeface="Century Gothic"/>
              </a:rPr>
              <a:t>TOP FUNNEL</a:t>
            </a:r>
          </a:p>
          <a:p>
            <a:pPr>
              <a:lnSpc>
                <a:spcPct val="80000"/>
              </a:lnSpc>
            </a:pPr>
            <a:r>
              <a:rPr lang="en-US" b="1" dirty="0" smtClean="0">
                <a:solidFill>
                  <a:schemeClr val="bg1"/>
                </a:solidFill>
                <a:latin typeface="Century Gothic"/>
                <a:cs typeface="Century Gothic"/>
              </a:rPr>
              <a:t>IMPACT</a:t>
            </a:r>
            <a:endParaRPr lang="en-US" b="1" dirty="0">
              <a:solidFill>
                <a:schemeClr val="bg1"/>
              </a:solidFill>
              <a:latin typeface="Century Gothic"/>
              <a:cs typeface="Century Gothic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4543588" y="1613363"/>
            <a:ext cx="5333366" cy="1043555"/>
            <a:chOff x="3810634" y="1928088"/>
            <a:chExt cx="5333366" cy="1043555"/>
          </a:xfrm>
        </p:grpSpPr>
        <p:sp>
          <p:nvSpPr>
            <p:cNvPr id="4" name="TextBox 3"/>
            <p:cNvSpPr txBox="1"/>
            <p:nvPr/>
          </p:nvSpPr>
          <p:spPr>
            <a:xfrm>
              <a:off x="4688597" y="2263765"/>
              <a:ext cx="4455403" cy="707878"/>
            </a:xfrm>
            <a:prstGeom prst="rect">
              <a:avLst/>
            </a:prstGeom>
            <a:noFill/>
          </p:spPr>
          <p:txBody>
            <a:bodyPr wrap="square" lIns="91432" tIns="45716" rIns="91432" bIns="45716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4800" b="1" dirty="0" smtClean="0">
                  <a:solidFill>
                    <a:srgbClr val="1D97CF"/>
                  </a:solidFill>
                  <a:latin typeface="Century Gothic"/>
                  <a:cs typeface="Century Gothic"/>
                </a:rPr>
                <a:t>RESULTS</a:t>
              </a:r>
              <a:endParaRPr lang="en-US" sz="4800" b="1" dirty="0">
                <a:solidFill>
                  <a:srgbClr val="1D97CF"/>
                </a:solidFill>
                <a:latin typeface="Century Gothic"/>
                <a:cs typeface="Century Gothic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3810634" y="1928088"/>
              <a:ext cx="2715738" cy="461657"/>
            </a:xfrm>
            <a:prstGeom prst="rect">
              <a:avLst/>
            </a:prstGeom>
            <a:noFill/>
          </p:spPr>
          <p:txBody>
            <a:bodyPr wrap="square" lIns="91432" tIns="45716" rIns="91432" bIns="45716" rtlCol="0">
              <a:spAutoFit/>
            </a:bodyPr>
            <a:lstStyle/>
            <a:p>
              <a:pPr algn="ctr"/>
              <a:r>
                <a:rPr lang="en-US" sz="2400" i="1" dirty="0" smtClean="0">
                  <a:solidFill>
                    <a:srgbClr val="EF4035"/>
                  </a:solidFill>
                  <a:latin typeface="Cambria"/>
                  <a:cs typeface="Cambria"/>
                </a:rPr>
                <a:t>focus on</a:t>
              </a:r>
              <a:endParaRPr lang="en-US" sz="2400" i="1" dirty="0">
                <a:solidFill>
                  <a:srgbClr val="EF4035"/>
                </a:solidFill>
                <a:latin typeface="Cambria"/>
                <a:cs typeface="Cambria"/>
              </a:endParaRPr>
            </a:p>
          </p:txBody>
        </p:sp>
      </p:grpSp>
      <p:pic>
        <p:nvPicPr>
          <p:cNvPr id="6" name="Picture 5" descr="sfdc_lockup_cmyk_white_v6.eps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24530" y="675890"/>
            <a:ext cx="1231452" cy="96471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480928" y="1914502"/>
            <a:ext cx="2093215" cy="271861"/>
          </a:xfrm>
          <a:prstGeom prst="rect">
            <a:avLst/>
          </a:prstGeom>
          <a:noFill/>
        </p:spPr>
        <p:txBody>
          <a:bodyPr wrap="square" lIns="91432" tIns="45716" rIns="91432" bIns="45716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400" i="1" dirty="0" smtClean="0">
                <a:solidFill>
                  <a:srgbClr val="1D97CF"/>
                </a:solidFill>
                <a:latin typeface="Century Gothic"/>
                <a:cs typeface="Century Gothic"/>
              </a:rPr>
              <a:t>(Brand Awareness)</a:t>
            </a:r>
            <a:endParaRPr lang="en-US" sz="1400" i="1" dirty="0">
              <a:solidFill>
                <a:srgbClr val="1D97CF"/>
              </a:solidFill>
              <a:latin typeface="Century Gothic"/>
              <a:cs typeface="Century Gothic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821536" y="3549686"/>
            <a:ext cx="4000203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80000"/>
              </a:lnSpc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Tw Cen MT"/>
                <a:cs typeface="Tw Cen MT"/>
              </a:defRPr>
            </a:lvl1pPr>
          </a:lstStyle>
          <a:p>
            <a:pPr marL="0" lvl="1"/>
            <a:r>
              <a:rPr lang="en-US" sz="1200" dirty="0">
                <a:solidFill>
                  <a:srgbClr val="1D97CF"/>
                </a:solidFill>
                <a:latin typeface="Century Gothic"/>
                <a:cs typeface="Century Gothic"/>
              </a:rPr>
              <a:t>Target Audience: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/>
                <a:cs typeface="Century Gothic"/>
              </a:rPr>
              <a:t>Sales &amp; Marketing Professionals</a:t>
            </a:r>
          </a:p>
          <a:p>
            <a:pPr marL="0" lvl="1"/>
            <a:endParaRPr lang="en-US" sz="1200" dirty="0" smtClean="0">
              <a:solidFill>
                <a:srgbClr val="1D97CF"/>
              </a:solidFill>
              <a:latin typeface="Century Gothic"/>
              <a:cs typeface="Century Gothic"/>
            </a:endParaRPr>
          </a:p>
          <a:p>
            <a:pPr marL="0" lvl="1"/>
            <a:r>
              <a:rPr lang="en-US" sz="1200" dirty="0" smtClean="0">
                <a:solidFill>
                  <a:srgbClr val="1D97CF"/>
                </a:solidFill>
                <a:latin typeface="Century Gothic"/>
                <a:cs typeface="Century Gothic"/>
              </a:rPr>
              <a:t>Goals</a:t>
            </a:r>
            <a:r>
              <a:rPr lang="en-US" sz="1200" dirty="0">
                <a:solidFill>
                  <a:srgbClr val="1D97CF"/>
                </a:solidFill>
                <a:latin typeface="Century Gothic"/>
                <a:cs typeface="Century Gothic"/>
              </a:rPr>
              <a:t>: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/>
                <a:cs typeface="Century Gothic"/>
              </a:rPr>
              <a:t>Increase awareness of brand and products, boost impact of other programs, drive conversions</a:t>
            </a:r>
          </a:p>
          <a:p>
            <a:pPr>
              <a:lnSpc>
                <a:spcPct val="100000"/>
              </a:lnSpc>
            </a:pPr>
            <a:endParaRPr lang="en-US" sz="1200" dirty="0" smtClean="0">
              <a:solidFill>
                <a:srgbClr val="1D97CF"/>
              </a:solidFill>
              <a:latin typeface="Century Gothic"/>
              <a:cs typeface="Century Gothic"/>
            </a:endParaRPr>
          </a:p>
          <a:p>
            <a:pPr>
              <a:lnSpc>
                <a:spcPct val="100000"/>
              </a:lnSpc>
            </a:pPr>
            <a:r>
              <a:rPr lang="en-US" sz="1200" dirty="0" smtClean="0">
                <a:solidFill>
                  <a:srgbClr val="1D97CF"/>
                </a:solidFill>
                <a:latin typeface="Century Gothic"/>
                <a:cs typeface="Century Gothic"/>
              </a:rPr>
              <a:t>Results</a:t>
            </a:r>
            <a:r>
              <a:rPr lang="en-US" sz="1200" dirty="0">
                <a:solidFill>
                  <a:srgbClr val="1D97CF"/>
                </a:solidFill>
                <a:latin typeface="Century Gothic"/>
                <a:cs typeface="Century Gothic"/>
              </a:rPr>
              <a:t>: </a:t>
            </a:r>
            <a:r>
              <a:rPr lang="en-US" sz="1200" b="1" dirty="0">
                <a:latin typeface="Century Gothic"/>
                <a:cs typeface="Century Gothic"/>
              </a:rPr>
              <a:t>32%</a:t>
            </a:r>
            <a:r>
              <a:rPr lang="en-US" sz="1200" dirty="0">
                <a:latin typeface="Century Gothic"/>
                <a:cs typeface="Century Gothic"/>
              </a:rPr>
              <a:t> lift in brand recall; </a:t>
            </a:r>
            <a:r>
              <a:rPr lang="en-US" sz="1200" b="1" dirty="0">
                <a:latin typeface="Century Gothic"/>
                <a:cs typeface="Century Gothic"/>
              </a:rPr>
              <a:t>80%</a:t>
            </a:r>
            <a:r>
              <a:rPr lang="en-US" sz="1200" dirty="0">
                <a:latin typeface="Century Gothic"/>
                <a:cs typeface="Century Gothic"/>
              </a:rPr>
              <a:t> lift in branded search; </a:t>
            </a:r>
            <a:r>
              <a:rPr lang="en-US" sz="1200" b="1" dirty="0">
                <a:latin typeface="Century Gothic"/>
                <a:cs typeface="Century Gothic"/>
              </a:rPr>
              <a:t>355% </a:t>
            </a:r>
            <a:r>
              <a:rPr lang="en-US" sz="1200" dirty="0">
                <a:latin typeface="Century Gothic"/>
                <a:cs typeface="Century Gothic"/>
              </a:rPr>
              <a:t>increase in pages viewed per visitor; </a:t>
            </a:r>
            <a:r>
              <a:rPr lang="en-US" sz="1200" b="1" dirty="0">
                <a:latin typeface="Century Gothic"/>
                <a:cs typeface="Century Gothic"/>
              </a:rPr>
              <a:t>30% lift </a:t>
            </a:r>
            <a:r>
              <a:rPr lang="en-US" sz="1200" dirty="0">
                <a:latin typeface="Century Gothic"/>
                <a:cs typeface="Century Gothic"/>
              </a:rPr>
              <a:t>in form conversion rates; drove </a:t>
            </a:r>
            <a:r>
              <a:rPr lang="en-US" sz="1200" b="1" dirty="0">
                <a:latin typeface="Century Gothic"/>
                <a:cs typeface="Century Gothic"/>
              </a:rPr>
              <a:t>354</a:t>
            </a:r>
            <a:r>
              <a:rPr lang="en-US" sz="1200" dirty="0">
                <a:latin typeface="Century Gothic"/>
                <a:cs typeface="Century Gothic"/>
              </a:rPr>
              <a:t> key conversions, influenced another </a:t>
            </a:r>
            <a:r>
              <a:rPr lang="en-US" sz="1200" b="1" dirty="0">
                <a:latin typeface="Century Gothic"/>
                <a:cs typeface="Century Gothic"/>
              </a:rPr>
              <a:t>2300</a:t>
            </a:r>
            <a:r>
              <a:rPr lang="en-US" sz="1200" dirty="0">
                <a:latin typeface="Century Gothic"/>
                <a:cs typeface="Century Gothic"/>
              </a:rPr>
              <a:t> conversions 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4894399" y="2699996"/>
            <a:ext cx="3481730" cy="0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7733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14_blank.jpg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43164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57329" y="428609"/>
            <a:ext cx="6019800" cy="1449620"/>
          </a:xfrm>
          <a:prstGeom prst="rect">
            <a:avLst/>
          </a:prstGeom>
          <a:noFill/>
        </p:spPr>
        <p:txBody>
          <a:bodyPr wrap="square" lIns="91432" tIns="45716" rIns="91432" bIns="45716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5400" b="1" dirty="0" smtClean="0">
                <a:solidFill>
                  <a:srgbClr val="1D97CF"/>
                </a:solidFill>
                <a:latin typeface="Tw Cen MT"/>
                <a:cs typeface="Tw Cen MT"/>
              </a:rPr>
              <a:t>Bizo Audience Analytics</a:t>
            </a:r>
            <a:endParaRPr lang="en-US" sz="5400" b="1" dirty="0">
              <a:solidFill>
                <a:srgbClr val="1D97CF"/>
              </a:solidFill>
              <a:latin typeface="Tw Cen MT"/>
              <a:cs typeface="Tw Cen MT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410" t="25487"/>
          <a:stretch/>
        </p:blipFill>
        <p:spPr>
          <a:xfrm>
            <a:off x="0" y="0"/>
            <a:ext cx="3401891" cy="2903100"/>
          </a:xfrm>
          <a:prstGeom prst="rect">
            <a:avLst/>
          </a:prstGeom>
        </p:spPr>
      </p:pic>
      <p:grpSp>
        <p:nvGrpSpPr>
          <p:cNvPr id="26" name="Group 25"/>
          <p:cNvGrpSpPr/>
          <p:nvPr/>
        </p:nvGrpSpPr>
        <p:grpSpPr>
          <a:xfrm>
            <a:off x="3070377" y="2462952"/>
            <a:ext cx="5254440" cy="3897710"/>
            <a:chOff x="83950" y="864598"/>
            <a:chExt cx="4110949" cy="2581611"/>
          </a:xfrm>
        </p:grpSpPr>
        <p:pic>
          <p:nvPicPr>
            <p:cNvPr id="27" name="Picture 26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950" y="864598"/>
              <a:ext cx="3851580" cy="207525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8" name="Picture 27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906140" y="1598306"/>
              <a:ext cx="3288759" cy="184790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29" name="Picture 28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27083" y="4180303"/>
            <a:ext cx="3105166" cy="18836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TextBox 29"/>
          <p:cNvSpPr txBox="1"/>
          <p:nvPr/>
        </p:nvSpPr>
        <p:spPr>
          <a:xfrm>
            <a:off x="3644453" y="1245174"/>
            <a:ext cx="5064387" cy="1652752"/>
          </a:xfrm>
          <a:prstGeom prst="rect">
            <a:avLst/>
          </a:prstGeom>
          <a:noFill/>
        </p:spPr>
        <p:txBody>
          <a:bodyPr wrap="square" lIns="91432" tIns="45716" rIns="91432" bIns="45716" rtlCol="0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i="1" dirty="0" smtClean="0">
                <a:solidFill>
                  <a:schemeClr val="bg1">
                    <a:lumMod val="65000"/>
                  </a:schemeClr>
                </a:solidFill>
                <a:latin typeface="Tw Cen MT"/>
                <a:cs typeface="Tw Cen MT"/>
              </a:rPr>
              <a:t>Audience Reports can provide a </a:t>
            </a:r>
            <a:r>
              <a:rPr lang="en-US" i="1" dirty="0">
                <a:solidFill>
                  <a:schemeClr val="bg1">
                    <a:lumMod val="65000"/>
                  </a:schemeClr>
                </a:solidFill>
                <a:latin typeface="Tw Cen MT"/>
                <a:cs typeface="Tw Cen MT"/>
              </a:rPr>
              <a:t>detailed breakdown of the Bizographic of your </a:t>
            </a:r>
            <a:r>
              <a:rPr lang="en-US" i="1" dirty="0" smtClean="0">
                <a:solidFill>
                  <a:schemeClr val="bg1">
                    <a:lumMod val="65000"/>
                  </a:schemeClr>
                </a:solidFill>
                <a:latin typeface="Tw Cen MT"/>
                <a:cs typeface="Tw Cen MT"/>
              </a:rPr>
              <a:t>site along with a </a:t>
            </a:r>
            <a:r>
              <a:rPr lang="en-US" i="1" dirty="0">
                <a:solidFill>
                  <a:schemeClr val="bg1">
                    <a:lumMod val="65000"/>
                  </a:schemeClr>
                </a:solidFill>
                <a:latin typeface="Tw Cen MT"/>
                <a:cs typeface="Tw Cen MT"/>
              </a:rPr>
              <a:t>vivid visualization of site visitation and other metrics (page views, unique visitors)</a:t>
            </a:r>
          </a:p>
          <a:p>
            <a:pPr>
              <a:lnSpc>
                <a:spcPct val="80000"/>
              </a:lnSpc>
            </a:pPr>
            <a:endParaRPr lang="en-US" i="1" dirty="0">
              <a:solidFill>
                <a:schemeClr val="bg1">
                  <a:lumMod val="65000"/>
                </a:schemeClr>
              </a:solidFill>
              <a:latin typeface="Tw Cen MT"/>
              <a:cs typeface="Tw Cen MT"/>
            </a:endParaRPr>
          </a:p>
          <a:p>
            <a:pPr>
              <a:lnSpc>
                <a:spcPct val="80000"/>
              </a:lnSpc>
            </a:pPr>
            <a:endParaRPr lang="en-US" i="1" dirty="0">
              <a:solidFill>
                <a:schemeClr val="bg1">
                  <a:lumMod val="65000"/>
                </a:schemeClr>
              </a:solidFill>
              <a:latin typeface="Tw Cen MT"/>
              <a:cs typeface="Tw Cen MT"/>
            </a:endParaRPr>
          </a:p>
        </p:txBody>
      </p:sp>
    </p:spTree>
    <p:extLst>
      <p:ext uri="{BB962C8B-B14F-4D97-AF65-F5344CB8AC3E}">
        <p14:creationId xmlns:p14="http://schemas.microsoft.com/office/powerpoint/2010/main" val="1756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143000"/>
            <a:ext cx="7772400" cy="4953000"/>
          </a:xfrm>
        </p:spPr>
        <p:txBody>
          <a:bodyPr/>
          <a:lstStyle/>
          <a:p>
            <a:endParaRPr lang="en-US" sz="2000" dirty="0" smtClean="0"/>
          </a:p>
          <a:p>
            <a:endParaRPr lang="en-US" sz="1800" dirty="0" smtClean="0"/>
          </a:p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81000" y="4207370"/>
            <a:ext cx="8610600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B0F0"/>
              </a:buClr>
              <a:buSzPct val="140000"/>
              <a:buFont typeface="Wingdings" pitchFamily="2" charset="2"/>
              <a:buChar char="ü"/>
            </a:pP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Helvetica"/>
                <a:ea typeface="ＭＳ Ｐゴシック" pitchFamily="34" charset="-128"/>
                <a:cs typeface="Helvetica"/>
              </a:rPr>
              <a:t>Partnership indexes Bizo’s Audience against comScore’s database</a:t>
            </a:r>
          </a:p>
          <a:p>
            <a:pPr lv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B0F0"/>
              </a:buClr>
              <a:buSzPct val="140000"/>
            </a:pPr>
            <a:endParaRPr kumimoji="0" lang="en-US" sz="2000" b="0" i="0" u="none" strike="noStrike" kern="0" cap="none" spc="0" normalizeH="0" baseline="0" noProof="0" dirty="0" smtClean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Helvetica"/>
              <a:ea typeface="ＭＳ Ｐゴシック" pitchFamily="34" charset="-128"/>
              <a:cs typeface="Helvetica"/>
            </a:endParaRPr>
          </a:p>
          <a:p>
            <a:pPr marL="342900" lvl="0" indent="-3429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B0F0"/>
              </a:buClr>
              <a:buSzPct val="140000"/>
              <a:buFont typeface="Wingdings" pitchFamily="2" charset="2"/>
              <a:buChar char="ü"/>
            </a:pP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Helvetica"/>
                <a:ea typeface="ＭＳ Ｐゴシック" pitchFamily="34" charset="-128"/>
                <a:cs typeface="Helvetica"/>
              </a:rPr>
              <a:t>Provides insight into 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Helvetica"/>
                <a:ea typeface="ＭＳ Ｐゴシック" pitchFamily="34" charset="-128"/>
                <a:cs typeface="Helvetica"/>
              </a:rPr>
              <a:t>content consumption</a:t>
            </a:r>
            <a:r>
              <a:rPr lang="en-US" sz="2000" b="1" kern="0" dirty="0">
                <a:solidFill>
                  <a:srgbClr val="00B0F0"/>
                </a:solidFill>
                <a:latin typeface="Helvetica"/>
                <a:ea typeface="ＭＳ Ｐゴシック" pitchFamily="34" charset="-128"/>
                <a:cs typeface="Helvetica"/>
              </a:rPr>
              <a:t> habits  </a:t>
            </a: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Helvetica"/>
                <a:ea typeface="ＭＳ Ｐゴシック" pitchFamily="34" charset="-128"/>
                <a:cs typeface="Helvetica"/>
              </a:rPr>
              <a:t>and 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Helvetica"/>
                <a:ea typeface="ＭＳ Ｐゴシック" pitchFamily="34" charset="-128"/>
                <a:cs typeface="Helvetica"/>
              </a:rPr>
              <a:t>propensity to purchase </a:t>
            </a: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Helvetica"/>
                <a:ea typeface="ＭＳ Ｐゴシック" pitchFamily="34" charset="-128"/>
                <a:cs typeface="Helvetica"/>
              </a:rPr>
              <a:t>online and average purchase size across various categories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Helvetica"/>
              <a:ea typeface="ＭＳ Ｐゴシック" pitchFamily="34" charset="-128"/>
              <a:cs typeface="Helvetica"/>
            </a:endParaRPr>
          </a:p>
        </p:txBody>
      </p:sp>
      <p:pic>
        <p:nvPicPr>
          <p:cNvPr id="3073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3931" y="1411478"/>
            <a:ext cx="3583953" cy="26879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3228" y="169993"/>
            <a:ext cx="2337419" cy="1308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016732" y="469000"/>
            <a:ext cx="8089871" cy="733526"/>
          </a:xfrm>
          <a:prstGeom prst="rect">
            <a:avLst/>
          </a:prstGeom>
          <a:noFill/>
        </p:spPr>
        <p:txBody>
          <a:bodyPr wrap="square" lIns="91432" tIns="45716" rIns="91432" bIns="45716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5000" b="1" dirty="0" smtClean="0">
                <a:solidFill>
                  <a:srgbClr val="EF4035"/>
                </a:solidFill>
                <a:latin typeface="Century Gothic"/>
                <a:cs typeface="Century Gothic"/>
              </a:rPr>
              <a:t>Partnership</a:t>
            </a:r>
            <a:endParaRPr lang="en-US" sz="5000" b="1" dirty="0">
              <a:solidFill>
                <a:srgbClr val="EF4035"/>
              </a:solidFill>
              <a:latin typeface="Century Gothic"/>
              <a:cs typeface="Century Gothic"/>
            </a:endParaRPr>
          </a:p>
        </p:txBody>
      </p:sp>
      <p:pic>
        <p:nvPicPr>
          <p:cNvPr id="8" name="Picture 7" descr="bizo_logo-w_tag-horizontal.eps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51366"/>
          <a:stretch/>
        </p:blipFill>
        <p:spPr>
          <a:xfrm>
            <a:off x="269832" y="430744"/>
            <a:ext cx="1823141" cy="691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853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itle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Content Placeholder 3"/>
          <p:cNvSpPr txBox="1">
            <a:spLocks/>
          </p:cNvSpPr>
          <p:nvPr/>
        </p:nvSpPr>
        <p:spPr>
          <a:xfrm>
            <a:off x="5105400" y="585470"/>
            <a:ext cx="5880100" cy="5802630"/>
          </a:xfrm>
          <a:prstGeom prst="rect">
            <a:avLst/>
          </a:prstGeom>
        </p:spPr>
        <p:txBody>
          <a:bodyPr/>
          <a:lstStyle>
            <a:lvl1pPr marL="342870" indent="-342870" algn="l" defTabSz="457159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883" indent="-285724" algn="l" defTabSz="457159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898" indent="-228580" algn="l" defTabSz="457159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057" indent="-228580" algn="l" defTabSz="457159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17" indent="-228580" algn="l" defTabSz="457159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376" indent="-228580" algn="l" defTabSz="45715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35" indent="-228580" algn="l" defTabSz="45715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695" indent="-228580" algn="l" defTabSz="45715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854" indent="-228580" algn="l" defTabSz="45715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2400"/>
              </a:spcBef>
              <a:buClr>
                <a:srgbClr val="00A5D9"/>
              </a:buClr>
              <a:buSzPct val="140000"/>
              <a:buNone/>
            </a:pPr>
            <a:r>
              <a:rPr lang="en-US" i="1" dirty="0" smtClean="0"/>
              <a:t>Quarterly Updates and            Needs Assessment</a:t>
            </a:r>
          </a:p>
          <a:p>
            <a:pPr marL="0" indent="0">
              <a:spcBef>
                <a:spcPts val="2400"/>
              </a:spcBef>
              <a:buClr>
                <a:srgbClr val="00A5D9"/>
              </a:buClr>
              <a:buSzPct val="140000"/>
              <a:buNone/>
            </a:pPr>
            <a:r>
              <a:rPr lang="en-US" i="1" dirty="0" smtClean="0"/>
              <a:t>Co-Branded Sales               Collateral</a:t>
            </a:r>
          </a:p>
          <a:p>
            <a:pPr marL="0" indent="0">
              <a:spcBef>
                <a:spcPts val="2400"/>
              </a:spcBef>
              <a:buClr>
                <a:srgbClr val="00A5D9"/>
              </a:buClr>
              <a:buSzPct val="140000"/>
              <a:buNone/>
            </a:pPr>
            <a:r>
              <a:rPr lang="en-US" i="1" dirty="0" smtClean="0"/>
              <a:t>Partner Portal</a:t>
            </a:r>
          </a:p>
          <a:p>
            <a:pPr marL="0" indent="0">
              <a:spcBef>
                <a:spcPts val="2400"/>
              </a:spcBef>
              <a:buClr>
                <a:srgbClr val="00A5D9"/>
              </a:buClr>
              <a:buSzPct val="140000"/>
              <a:buNone/>
            </a:pPr>
            <a:r>
              <a:rPr lang="en-US" i="1" dirty="0" smtClean="0"/>
              <a:t>Bizo Pulse</a:t>
            </a:r>
          </a:p>
          <a:p>
            <a:pPr marL="0" indent="0">
              <a:spcBef>
                <a:spcPts val="2400"/>
              </a:spcBef>
              <a:buClr>
                <a:srgbClr val="00A5D9"/>
              </a:buClr>
              <a:buSzPct val="140000"/>
              <a:buNone/>
            </a:pPr>
            <a:r>
              <a:rPr lang="en-US" i="1" dirty="0" smtClean="0"/>
              <a:t>Dedicated RFP Support </a:t>
            </a:r>
          </a:p>
          <a:p>
            <a:pPr algn="r"/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2652" y="4051300"/>
            <a:ext cx="325562" cy="32556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9952" y="4876800"/>
            <a:ext cx="338262" cy="33826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2652" y="3238500"/>
            <a:ext cx="325562" cy="32556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2652" y="1981200"/>
            <a:ext cx="325562" cy="32556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7252" y="787400"/>
            <a:ext cx="325562" cy="325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407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iangle Pattern full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305"/>
          <a:stretch/>
        </p:blipFill>
        <p:spPr>
          <a:xfrm>
            <a:off x="0" y="0"/>
            <a:ext cx="9144000" cy="642559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26183" y="1797267"/>
            <a:ext cx="7871149" cy="3893365"/>
          </a:xfrm>
          <a:prstGeom prst="rect">
            <a:avLst/>
          </a:prstGeom>
          <a:noFill/>
        </p:spPr>
        <p:txBody>
          <a:bodyPr wrap="square" lIns="91432" tIns="45716" rIns="91432" bIns="45716" rtlCol="0">
            <a:spAutoFit/>
          </a:bodyPr>
          <a:lstStyle/>
          <a:p>
            <a:pPr marL="285750" indent="-285750">
              <a:buFont typeface="Wingdings" charset="2"/>
              <a:buChar char="Ø"/>
            </a:pPr>
            <a:r>
              <a:rPr lang="en-US" dirty="0"/>
              <a:t> </a:t>
            </a:r>
            <a:r>
              <a:rPr lang="en-US" sz="1900" dirty="0"/>
              <a:t>Audience targeting continues to grow with more than 80% of advertisers and 90% of agencies, ad networks, ad exchanges and DSPs utilizing the </a:t>
            </a:r>
            <a:r>
              <a:rPr lang="en-US" sz="1900" dirty="0" smtClean="0"/>
              <a:t>capability</a:t>
            </a:r>
          </a:p>
          <a:p>
            <a:pPr marL="285750" indent="-285750">
              <a:buFont typeface="Wingdings" charset="2"/>
              <a:buChar char="Ø"/>
            </a:pPr>
            <a:endParaRPr lang="en-US" sz="1900" dirty="0"/>
          </a:p>
          <a:p>
            <a:pPr marL="285750" indent="-285750">
              <a:buFont typeface="Wingdings" charset="2"/>
              <a:buChar char="Ø"/>
            </a:pPr>
            <a:r>
              <a:rPr lang="en-US" sz="1900" dirty="0"/>
              <a:t>Over 60% of advertisers prefer 3rd party online data for audience targeting, followed by </a:t>
            </a:r>
            <a:r>
              <a:rPr lang="en-US" sz="1900" dirty="0" smtClean="0"/>
              <a:t>1</a:t>
            </a:r>
            <a:r>
              <a:rPr lang="en-US" sz="1900" baseline="30000" dirty="0" smtClean="0"/>
              <a:t>st</a:t>
            </a:r>
            <a:r>
              <a:rPr lang="en-US" sz="1900" dirty="0" smtClean="0"/>
              <a:t>  party </a:t>
            </a:r>
            <a:r>
              <a:rPr lang="en-US" sz="1900" dirty="0"/>
              <a:t>CRM data </a:t>
            </a:r>
          </a:p>
          <a:p>
            <a:r>
              <a:rPr lang="en-US" sz="1900" dirty="0"/>
              <a:t> </a:t>
            </a:r>
          </a:p>
          <a:p>
            <a:pPr marL="285750" indent="-285750">
              <a:buFont typeface="Wingdings" charset="2"/>
              <a:buChar char="Ø"/>
            </a:pPr>
            <a:r>
              <a:rPr lang="en-US" sz="1900" dirty="0"/>
              <a:t>3rd party online data is the highest ranked data set for both direct response and branding campaigns for both advertisers and </a:t>
            </a:r>
            <a:r>
              <a:rPr lang="en-US" sz="1900" dirty="0" smtClean="0"/>
              <a:t>agencies</a:t>
            </a:r>
          </a:p>
          <a:p>
            <a:pPr marL="285750" indent="-285750">
              <a:buFont typeface="Wingdings" charset="2"/>
              <a:buChar char="Ø"/>
            </a:pPr>
            <a:endParaRPr lang="en-US" sz="1900" dirty="0" smtClean="0"/>
          </a:p>
          <a:p>
            <a:pPr marL="285750" indent="-285750">
              <a:buFont typeface="Wingdings" charset="2"/>
              <a:buChar char="Ø"/>
            </a:pPr>
            <a:r>
              <a:rPr lang="en-US" sz="1900" dirty="0" smtClean="0"/>
              <a:t> </a:t>
            </a:r>
            <a:r>
              <a:rPr lang="en-US" sz="1900" dirty="0"/>
              <a:t>More than 69% of respondents report they plan to increase their audience-targeting budgets, with an average budget increase of 38</a:t>
            </a:r>
            <a:r>
              <a:rPr lang="en-US" sz="1900" dirty="0" smtClean="0"/>
              <a:t>%</a:t>
            </a:r>
            <a:r>
              <a:rPr lang="en-US" sz="1900" dirty="0"/>
              <a:t> </a:t>
            </a:r>
          </a:p>
          <a:p>
            <a:r>
              <a:rPr lang="en-US" sz="1900" dirty="0" smtClean="0"/>
              <a:t> </a:t>
            </a:r>
            <a:endParaRPr lang="en-US" sz="1900" dirty="0"/>
          </a:p>
        </p:txBody>
      </p:sp>
      <p:grpSp>
        <p:nvGrpSpPr>
          <p:cNvPr id="7" name="Group 6"/>
          <p:cNvGrpSpPr/>
          <p:nvPr/>
        </p:nvGrpSpPr>
        <p:grpSpPr>
          <a:xfrm>
            <a:off x="0" y="469185"/>
            <a:ext cx="4318000" cy="812061"/>
            <a:chOff x="0" y="1927243"/>
            <a:chExt cx="2960802" cy="567011"/>
          </a:xfrm>
        </p:grpSpPr>
        <p:sp>
          <p:nvSpPr>
            <p:cNvPr id="19" name="Rectangle 18"/>
            <p:cNvSpPr/>
            <p:nvPr/>
          </p:nvSpPr>
          <p:spPr>
            <a:xfrm>
              <a:off x="0" y="1927243"/>
              <a:ext cx="2925637" cy="567011"/>
            </a:xfrm>
            <a:prstGeom prst="rect">
              <a:avLst/>
            </a:prstGeom>
            <a:solidFill>
              <a:srgbClr val="1D97C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4785" y="2055463"/>
              <a:ext cx="2886017" cy="350999"/>
            </a:xfrm>
            <a:prstGeom prst="rect">
              <a:avLst/>
            </a:prstGeom>
            <a:noFill/>
          </p:spPr>
          <p:txBody>
            <a:bodyPr wrap="square" lIns="91432" tIns="45716" rIns="91432" bIns="45716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3200" b="1" dirty="0" smtClean="0">
                  <a:solidFill>
                    <a:schemeClr val="bg1"/>
                  </a:solidFill>
                  <a:latin typeface="Century Gothic"/>
                  <a:cs typeface="Century Gothic"/>
                </a:rPr>
                <a:t>State of the Industry</a:t>
              </a:r>
              <a:endParaRPr lang="en-US" sz="3200" b="1" dirty="0">
                <a:solidFill>
                  <a:schemeClr val="bg1"/>
                </a:solidFill>
                <a:latin typeface="Century Gothic"/>
                <a:cs typeface="Century Gothic"/>
              </a:endParaRPr>
            </a:p>
          </p:txBody>
        </p:sp>
      </p:grpSp>
      <p:sp>
        <p:nvSpPr>
          <p:cNvPr id="13" name="Rectangle 12"/>
          <p:cNvSpPr/>
          <p:nvPr/>
        </p:nvSpPr>
        <p:spPr>
          <a:xfrm>
            <a:off x="2489200" y="5690632"/>
            <a:ext cx="6400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i="1" dirty="0"/>
              <a:t>Key highlights from the eXelate and Digiday State of </a:t>
            </a:r>
            <a:r>
              <a:rPr lang="en-US" sz="1400" i="1" dirty="0" smtClean="0"/>
              <a:t>the Industry survey – May, 2013</a:t>
            </a:r>
            <a:endParaRPr lang="en-US" sz="1400" i="1" dirty="0"/>
          </a:p>
        </p:txBody>
      </p:sp>
    </p:spTree>
    <p:extLst>
      <p:ext uri="{BB962C8B-B14F-4D97-AF65-F5344CB8AC3E}">
        <p14:creationId xmlns:p14="http://schemas.microsoft.com/office/powerpoint/2010/main" val="1662106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ide14_blank.jpg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700" y="0"/>
            <a:ext cx="9144000" cy="6431643"/>
          </a:xfrm>
          <a:prstGeom prst="rect">
            <a:avLst/>
          </a:prstGeom>
        </p:spPr>
      </p:pic>
      <p:grpSp>
        <p:nvGrpSpPr>
          <p:cNvPr id="21" name="Group 20"/>
          <p:cNvGrpSpPr/>
          <p:nvPr/>
        </p:nvGrpSpPr>
        <p:grpSpPr>
          <a:xfrm>
            <a:off x="299054" y="1852783"/>
            <a:ext cx="2279650" cy="1236813"/>
            <a:chOff x="1073150" y="2191443"/>
            <a:chExt cx="2279650" cy="1236813"/>
          </a:xfrm>
        </p:grpSpPr>
        <p:sp>
          <p:nvSpPr>
            <p:cNvPr id="3" name="TextBox 2"/>
            <p:cNvSpPr txBox="1"/>
            <p:nvPr/>
          </p:nvSpPr>
          <p:spPr>
            <a:xfrm>
              <a:off x="1073150" y="2191443"/>
              <a:ext cx="2279650" cy="451398"/>
            </a:xfrm>
            <a:prstGeom prst="rect">
              <a:avLst/>
            </a:prstGeom>
            <a:noFill/>
          </p:spPr>
          <p:txBody>
            <a:bodyPr wrap="square" lIns="91432" tIns="45716" rIns="91432" bIns="45716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2800" dirty="0" smtClean="0">
                  <a:solidFill>
                    <a:srgbClr val="1D97CF"/>
                  </a:solidFill>
                  <a:latin typeface="Century Gothic"/>
                  <a:cs typeface="Century Gothic"/>
                </a:rPr>
                <a:t>FOUNDED</a:t>
              </a:r>
              <a:endParaRPr lang="en-US" sz="2800" dirty="0">
                <a:solidFill>
                  <a:srgbClr val="1D97CF"/>
                </a:solidFill>
                <a:latin typeface="Century Gothic"/>
                <a:cs typeface="Century Gothic"/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1073150" y="2566490"/>
              <a:ext cx="2279650" cy="861766"/>
            </a:xfrm>
            <a:prstGeom prst="rect">
              <a:avLst/>
            </a:prstGeom>
            <a:noFill/>
          </p:spPr>
          <p:txBody>
            <a:bodyPr wrap="square" lIns="91432" tIns="45716" rIns="91432" bIns="45716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6000" b="1" dirty="0" smtClean="0">
                  <a:solidFill>
                    <a:schemeClr val="bg1">
                      <a:lumMod val="65000"/>
                    </a:schemeClr>
                  </a:solidFill>
                  <a:latin typeface="Century Gothic"/>
                  <a:cs typeface="Century Gothic"/>
                </a:rPr>
                <a:t>2008</a:t>
              </a:r>
              <a:endParaRPr lang="en-US" sz="6000" b="1" dirty="0">
                <a:solidFill>
                  <a:schemeClr val="bg1">
                    <a:lumMod val="65000"/>
                  </a:schemeClr>
                </a:solidFill>
                <a:latin typeface="Century Gothic"/>
                <a:cs typeface="Century Gothic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4787669" y="1907615"/>
            <a:ext cx="2327275" cy="832397"/>
            <a:chOff x="3381375" y="2391418"/>
            <a:chExt cx="2327275" cy="832397"/>
          </a:xfrm>
        </p:grpSpPr>
        <p:sp>
          <p:nvSpPr>
            <p:cNvPr id="6" name="TextBox 5"/>
            <p:cNvSpPr txBox="1"/>
            <p:nvPr/>
          </p:nvSpPr>
          <p:spPr>
            <a:xfrm>
              <a:off x="3429000" y="2391418"/>
              <a:ext cx="2279650" cy="528342"/>
            </a:xfrm>
            <a:prstGeom prst="rect">
              <a:avLst/>
            </a:prstGeom>
            <a:noFill/>
          </p:spPr>
          <p:txBody>
            <a:bodyPr wrap="square" lIns="91432" tIns="45716" rIns="91432" bIns="45716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3400" b="1" dirty="0" smtClean="0">
                  <a:solidFill>
                    <a:srgbClr val="F3A721"/>
                  </a:solidFill>
                  <a:latin typeface="Century Gothic"/>
                  <a:cs typeface="Century Gothic"/>
                </a:rPr>
                <a:t>120 MM+</a:t>
              </a:r>
              <a:endParaRPr lang="en-US" sz="3400" b="1" dirty="0">
                <a:solidFill>
                  <a:srgbClr val="F3A721"/>
                </a:solidFill>
                <a:latin typeface="Century Gothic"/>
                <a:cs typeface="Century Gothic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381375" y="2875010"/>
              <a:ext cx="2279650" cy="348805"/>
            </a:xfrm>
            <a:prstGeom prst="rect">
              <a:avLst/>
            </a:prstGeom>
            <a:noFill/>
          </p:spPr>
          <p:txBody>
            <a:bodyPr wrap="square" lIns="91432" tIns="45716" rIns="91432" bIns="45716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2000" b="1" i="1" dirty="0" smtClean="0">
                  <a:solidFill>
                    <a:srgbClr val="1D97CF"/>
                  </a:solidFill>
                  <a:latin typeface="Century Gothic"/>
                  <a:cs typeface="Century Gothic"/>
                </a:rPr>
                <a:t>Biz</a:t>
              </a:r>
              <a:r>
                <a:rPr lang="en-US" sz="2000" i="1" dirty="0" smtClean="0">
                  <a:solidFill>
                    <a:srgbClr val="1D97CF"/>
                  </a:solidFill>
                  <a:latin typeface="Century Gothic"/>
                  <a:cs typeface="Century Gothic"/>
                </a:rPr>
                <a:t> </a:t>
              </a:r>
              <a:r>
                <a:rPr lang="en-US" sz="2000" b="1" i="1" dirty="0" smtClean="0">
                  <a:solidFill>
                    <a:srgbClr val="1D97CF"/>
                  </a:solidFill>
                  <a:latin typeface="Century Gothic"/>
                  <a:cs typeface="Century Gothic"/>
                </a:rPr>
                <a:t>Professionals</a:t>
              </a:r>
              <a:endParaRPr lang="en-US" sz="2000" b="1" i="1" dirty="0">
                <a:solidFill>
                  <a:srgbClr val="1D97CF"/>
                </a:solidFill>
                <a:latin typeface="Century Gothic"/>
                <a:cs typeface="Century Gothic"/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2554812" y="1807815"/>
            <a:ext cx="2520949" cy="1058485"/>
            <a:chOff x="5632451" y="2146475"/>
            <a:chExt cx="2520949" cy="1058485"/>
          </a:xfrm>
        </p:grpSpPr>
        <p:sp>
          <p:nvSpPr>
            <p:cNvPr id="8" name="TextBox 7"/>
            <p:cNvSpPr txBox="1"/>
            <p:nvPr/>
          </p:nvSpPr>
          <p:spPr>
            <a:xfrm>
              <a:off x="5632451" y="2620193"/>
              <a:ext cx="2444750" cy="584767"/>
            </a:xfrm>
            <a:prstGeom prst="rect">
              <a:avLst/>
            </a:prstGeom>
            <a:noFill/>
          </p:spPr>
          <p:txBody>
            <a:bodyPr wrap="square" lIns="91432" tIns="45716" rIns="91432" bIns="45716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2000" b="1" dirty="0" smtClean="0">
                  <a:solidFill>
                    <a:srgbClr val="1D97CF"/>
                  </a:solidFill>
                  <a:latin typeface="Century Gothic"/>
                  <a:cs typeface="Century Gothic"/>
                </a:rPr>
                <a:t>B2B Publisher </a:t>
              </a:r>
            </a:p>
            <a:p>
              <a:pPr algn="ctr">
                <a:lnSpc>
                  <a:spcPct val="80000"/>
                </a:lnSpc>
              </a:pPr>
              <a:r>
                <a:rPr lang="en-US" sz="2000" b="1" dirty="0" smtClean="0">
                  <a:solidFill>
                    <a:srgbClr val="1D97CF"/>
                  </a:solidFill>
                  <a:latin typeface="Century Gothic"/>
                  <a:cs typeface="Century Gothic"/>
                </a:rPr>
                <a:t>Sites</a:t>
              </a:r>
              <a:endParaRPr lang="en-US" sz="2000" b="1" dirty="0">
                <a:solidFill>
                  <a:srgbClr val="1D97CF"/>
                </a:solidFill>
                <a:latin typeface="Century Gothic"/>
                <a:cs typeface="Century Gothic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708650" y="2146475"/>
              <a:ext cx="2444750" cy="553990"/>
            </a:xfrm>
            <a:prstGeom prst="rect">
              <a:avLst/>
            </a:prstGeom>
            <a:noFill/>
          </p:spPr>
          <p:txBody>
            <a:bodyPr wrap="square" lIns="91432" tIns="45716" rIns="91432" bIns="45716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3600" dirty="0" smtClean="0">
                  <a:solidFill>
                    <a:srgbClr val="E33538"/>
                  </a:solidFill>
                  <a:latin typeface="Century Gothic"/>
                  <a:cs typeface="Century Gothic"/>
                </a:rPr>
                <a:t>4200+</a:t>
              </a:r>
              <a:endParaRPr lang="en-US" sz="3600" dirty="0">
                <a:solidFill>
                  <a:srgbClr val="E33538"/>
                </a:solidFill>
                <a:latin typeface="Century Gothic"/>
                <a:cs typeface="Century Gothic"/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-43240" y="3359260"/>
            <a:ext cx="2444750" cy="1471164"/>
            <a:chOff x="32357" y="3784254"/>
            <a:chExt cx="2444750" cy="1471164"/>
          </a:xfrm>
        </p:grpSpPr>
        <p:sp>
          <p:nvSpPr>
            <p:cNvPr id="11" name="TextBox 10"/>
            <p:cNvSpPr txBox="1"/>
            <p:nvPr/>
          </p:nvSpPr>
          <p:spPr>
            <a:xfrm>
              <a:off x="32357" y="3784254"/>
              <a:ext cx="2444750" cy="1471164"/>
            </a:xfrm>
            <a:prstGeom prst="rect">
              <a:avLst/>
            </a:prstGeom>
            <a:noFill/>
          </p:spPr>
          <p:txBody>
            <a:bodyPr wrap="square" lIns="91432" tIns="45716" rIns="91432" bIns="45716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2800" b="1" dirty="0" smtClean="0">
                  <a:solidFill>
                    <a:srgbClr val="F3A721"/>
                  </a:solidFill>
                  <a:latin typeface="Century Gothic"/>
                  <a:cs typeface="Century Gothic"/>
                </a:rPr>
                <a:t>Bizo </a:t>
              </a:r>
            </a:p>
            <a:p>
              <a:pPr algn="ctr">
                <a:lnSpc>
                  <a:spcPct val="80000"/>
                </a:lnSpc>
              </a:pPr>
              <a:r>
                <a:rPr lang="en-US" sz="2800" b="1" dirty="0" smtClean="0">
                  <a:solidFill>
                    <a:srgbClr val="F3A721"/>
                  </a:solidFill>
                  <a:latin typeface="Century Gothic"/>
                  <a:cs typeface="Century Gothic"/>
                </a:rPr>
                <a:t>Audience Marketing</a:t>
              </a:r>
            </a:p>
            <a:p>
              <a:pPr algn="ctr">
                <a:lnSpc>
                  <a:spcPct val="80000"/>
                </a:lnSpc>
              </a:pPr>
              <a:r>
                <a:rPr lang="en-US" sz="2800" b="1" dirty="0" smtClean="0">
                  <a:solidFill>
                    <a:srgbClr val="F3A721"/>
                  </a:solidFill>
                  <a:latin typeface="Century Gothic"/>
                  <a:cs typeface="Century Gothic"/>
                </a:rPr>
                <a:t> Platform</a:t>
              </a:r>
              <a:endParaRPr lang="en-US" sz="2800" b="1" dirty="0">
                <a:solidFill>
                  <a:srgbClr val="F3A721"/>
                </a:solidFill>
                <a:latin typeface="Century Gothic"/>
                <a:cs typeface="Century Gothic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20650" y="4567103"/>
              <a:ext cx="2333625" cy="400101"/>
            </a:xfrm>
            <a:prstGeom prst="rect">
              <a:avLst/>
            </a:prstGeom>
            <a:noFill/>
          </p:spPr>
          <p:txBody>
            <a:bodyPr wrap="square" lIns="91432" tIns="45716" rIns="91432" bIns="45716" rtlCol="0">
              <a:spAutoFit/>
            </a:bodyPr>
            <a:lstStyle/>
            <a:p>
              <a:pPr algn="ctr">
                <a:lnSpc>
                  <a:spcPct val="50000"/>
                </a:lnSpc>
              </a:pPr>
              <a:endParaRPr lang="en-US" sz="2000" b="1" dirty="0" smtClean="0">
                <a:solidFill>
                  <a:srgbClr val="1D97CF"/>
                </a:solidFill>
                <a:latin typeface="Century Gothic"/>
                <a:cs typeface="Century Gothic"/>
              </a:endParaRPr>
            </a:p>
            <a:p>
              <a:pPr algn="ctr">
                <a:lnSpc>
                  <a:spcPct val="50000"/>
                </a:lnSpc>
              </a:pPr>
              <a:endParaRPr lang="en-US" sz="2000" b="1" dirty="0">
                <a:solidFill>
                  <a:schemeClr val="bg1">
                    <a:lumMod val="65000"/>
                  </a:schemeClr>
                </a:solidFill>
                <a:latin typeface="Century Gothic"/>
                <a:cs typeface="Century Gothic"/>
              </a:endParaRP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2401510" y="3418720"/>
            <a:ext cx="2780090" cy="1290602"/>
            <a:chOff x="2296742" y="4556112"/>
            <a:chExt cx="2351458" cy="1156057"/>
          </a:xfrm>
        </p:grpSpPr>
        <p:sp>
          <p:nvSpPr>
            <p:cNvPr id="9" name="TextBox 8"/>
            <p:cNvSpPr txBox="1"/>
            <p:nvPr/>
          </p:nvSpPr>
          <p:spPr>
            <a:xfrm>
              <a:off x="2368550" y="4556112"/>
              <a:ext cx="2279650" cy="1156057"/>
            </a:xfrm>
            <a:prstGeom prst="rect">
              <a:avLst/>
            </a:prstGeom>
            <a:noFill/>
          </p:spPr>
          <p:txBody>
            <a:bodyPr wrap="square" lIns="91432" tIns="45716" rIns="91432" bIns="45716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3200" i="1" dirty="0" smtClean="0">
                  <a:solidFill>
                    <a:srgbClr val="1D97CF"/>
                  </a:solidFill>
                  <a:latin typeface="Century Gothic"/>
                  <a:cs typeface="Century Gothic"/>
                </a:rPr>
                <a:t>Reach approx. 85.%</a:t>
              </a:r>
              <a:endParaRPr lang="en-US" sz="3200" i="1" dirty="0">
                <a:solidFill>
                  <a:srgbClr val="1D97CF"/>
                </a:solidFill>
                <a:latin typeface="Century Gothic"/>
                <a:cs typeface="Century Gothic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296742" y="5218631"/>
              <a:ext cx="2279650" cy="473263"/>
            </a:xfrm>
            <a:prstGeom prst="rect">
              <a:avLst/>
            </a:prstGeom>
            <a:noFill/>
          </p:spPr>
          <p:txBody>
            <a:bodyPr wrap="square" lIns="91432" tIns="45716" rIns="91432" bIns="45716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3400" b="1" dirty="0" smtClean="0">
                  <a:solidFill>
                    <a:schemeClr val="bg1">
                      <a:lumMod val="65000"/>
                    </a:schemeClr>
                  </a:solidFill>
                  <a:latin typeface="Century Gothic"/>
                  <a:cs typeface="Century Gothic"/>
                </a:rPr>
                <a:t>U.S. Biz Pop</a:t>
              </a:r>
              <a:endParaRPr lang="en-US" sz="3400" b="1" dirty="0">
                <a:solidFill>
                  <a:schemeClr val="bg1">
                    <a:lumMod val="65000"/>
                  </a:schemeClr>
                </a:solidFill>
                <a:latin typeface="Century Gothic"/>
                <a:cs typeface="Century Gothic"/>
              </a:endParaRP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5123995" y="3460441"/>
            <a:ext cx="2279650" cy="1053246"/>
            <a:chOff x="4479925" y="4379683"/>
            <a:chExt cx="2279650" cy="1053246"/>
          </a:xfrm>
        </p:grpSpPr>
        <p:sp>
          <p:nvSpPr>
            <p:cNvPr id="14" name="TextBox 13"/>
            <p:cNvSpPr txBox="1"/>
            <p:nvPr/>
          </p:nvSpPr>
          <p:spPr>
            <a:xfrm>
              <a:off x="4479925" y="4379683"/>
              <a:ext cx="2279650" cy="656582"/>
            </a:xfrm>
            <a:prstGeom prst="rect">
              <a:avLst/>
            </a:prstGeom>
            <a:noFill/>
          </p:spPr>
          <p:txBody>
            <a:bodyPr wrap="square" lIns="91432" tIns="45716" rIns="91432" bIns="45716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4400" b="1" dirty="0" smtClean="0">
                  <a:solidFill>
                    <a:srgbClr val="A6A6A6"/>
                  </a:solidFill>
                  <a:latin typeface="Century Gothic"/>
                  <a:cs typeface="Century Gothic"/>
                </a:rPr>
                <a:t>BPA</a:t>
              </a:r>
              <a:endParaRPr lang="en-US" sz="4400" b="1" dirty="0">
                <a:solidFill>
                  <a:srgbClr val="A6A6A6"/>
                </a:solidFill>
                <a:latin typeface="Century Gothic"/>
                <a:cs typeface="Century Gothic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565649" y="4946650"/>
              <a:ext cx="2111375" cy="486279"/>
            </a:xfrm>
            <a:prstGeom prst="rect">
              <a:avLst/>
            </a:prstGeom>
            <a:noFill/>
          </p:spPr>
          <p:txBody>
            <a:bodyPr wrap="square" lIns="91432" tIns="45716" rIns="91432" bIns="45716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600" dirty="0" smtClean="0">
                  <a:solidFill>
                    <a:srgbClr val="EF4035"/>
                  </a:solidFill>
                  <a:latin typeface="Century Gothic"/>
                  <a:cs typeface="Century Gothic"/>
                </a:rPr>
                <a:t>Audited, Verified</a:t>
              </a:r>
            </a:p>
            <a:p>
              <a:pPr algn="ctr">
                <a:lnSpc>
                  <a:spcPct val="80000"/>
                </a:lnSpc>
              </a:pPr>
              <a:r>
                <a:rPr lang="en-US" sz="1600" dirty="0" smtClean="0">
                  <a:solidFill>
                    <a:srgbClr val="EF4035"/>
                  </a:solidFill>
                  <a:latin typeface="Century Gothic"/>
                  <a:cs typeface="Century Gothic"/>
                </a:rPr>
                <a:t>&amp; Certified</a:t>
              </a:r>
              <a:endParaRPr lang="en-US" sz="1600" dirty="0">
                <a:solidFill>
                  <a:srgbClr val="EF4035"/>
                </a:solidFill>
                <a:latin typeface="Century Gothic"/>
                <a:cs typeface="Century Gothic"/>
              </a:endParaRP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3266625" y="133743"/>
            <a:ext cx="3105150" cy="656582"/>
          </a:xfrm>
          <a:prstGeom prst="rect">
            <a:avLst/>
          </a:prstGeom>
          <a:noFill/>
        </p:spPr>
        <p:txBody>
          <a:bodyPr wrap="square" lIns="91432" tIns="45716" rIns="91432" bIns="45716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4400" dirty="0" smtClean="0">
                <a:solidFill>
                  <a:srgbClr val="1D97CF"/>
                </a:solidFill>
                <a:latin typeface="Century Gothic"/>
                <a:cs typeface="Century Gothic"/>
              </a:rPr>
              <a:t>Bizo</a:t>
            </a:r>
            <a:endParaRPr lang="en-US" sz="4400" dirty="0">
              <a:solidFill>
                <a:srgbClr val="1D97CF"/>
              </a:solidFill>
              <a:latin typeface="Century Gothic"/>
              <a:cs typeface="Century Gothic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124200" y="629740"/>
            <a:ext cx="6019800" cy="784822"/>
          </a:xfrm>
          <a:prstGeom prst="rect">
            <a:avLst/>
          </a:prstGeom>
          <a:noFill/>
        </p:spPr>
        <p:txBody>
          <a:bodyPr wrap="square" lIns="91432" tIns="45716" rIns="91432" bIns="45716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5400" b="1" dirty="0" smtClean="0">
                <a:solidFill>
                  <a:srgbClr val="1D97CF"/>
                </a:solidFill>
                <a:latin typeface="Century Gothic"/>
                <a:cs typeface="Century Gothic"/>
              </a:rPr>
              <a:t>BACKGROUNDER</a:t>
            </a:r>
            <a:endParaRPr lang="en-US" sz="5400" b="1" dirty="0">
              <a:solidFill>
                <a:srgbClr val="1D97CF"/>
              </a:solidFill>
              <a:latin typeface="Century Gothic"/>
              <a:cs typeface="Century Gothic"/>
            </a:endParaRPr>
          </a:p>
        </p:txBody>
      </p:sp>
      <p:grpSp>
        <p:nvGrpSpPr>
          <p:cNvPr id="29" name="Group 28"/>
          <p:cNvGrpSpPr/>
          <p:nvPr/>
        </p:nvGrpSpPr>
        <p:grpSpPr>
          <a:xfrm>
            <a:off x="6931025" y="1870120"/>
            <a:ext cx="2327275" cy="1113013"/>
            <a:chOff x="3381375" y="2379323"/>
            <a:chExt cx="2327275" cy="1113013"/>
          </a:xfrm>
        </p:grpSpPr>
        <p:sp>
          <p:nvSpPr>
            <p:cNvPr id="30" name="TextBox 29"/>
            <p:cNvSpPr txBox="1"/>
            <p:nvPr/>
          </p:nvSpPr>
          <p:spPr>
            <a:xfrm>
              <a:off x="3429000" y="2379323"/>
              <a:ext cx="2279650" cy="605286"/>
            </a:xfrm>
            <a:prstGeom prst="rect">
              <a:avLst/>
            </a:prstGeom>
            <a:noFill/>
          </p:spPr>
          <p:txBody>
            <a:bodyPr wrap="square" lIns="91432" tIns="45716" rIns="91432" bIns="45716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4000" i="1" dirty="0" smtClean="0">
                  <a:solidFill>
                    <a:schemeClr val="bg1">
                      <a:lumMod val="65000"/>
                    </a:schemeClr>
                  </a:solidFill>
                  <a:latin typeface="Century Gothic"/>
                  <a:cs typeface="Century Gothic"/>
                </a:rPr>
                <a:t>2/3 </a:t>
              </a:r>
              <a:endParaRPr lang="en-US" sz="4000" i="1" dirty="0">
                <a:solidFill>
                  <a:schemeClr val="bg1">
                    <a:lumMod val="65000"/>
                  </a:schemeClr>
                </a:solidFill>
                <a:latin typeface="Century Gothic"/>
                <a:cs typeface="Century Gothic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3381375" y="2947580"/>
              <a:ext cx="2279650" cy="544756"/>
            </a:xfrm>
            <a:prstGeom prst="rect">
              <a:avLst/>
            </a:prstGeom>
            <a:noFill/>
          </p:spPr>
          <p:txBody>
            <a:bodyPr wrap="square" lIns="91432" tIns="45716" rIns="91432" bIns="45716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b="1" dirty="0" smtClean="0">
                  <a:solidFill>
                    <a:srgbClr val="E33538"/>
                  </a:solidFill>
                  <a:latin typeface="Century Gothic"/>
                  <a:cs typeface="Century Gothic"/>
                </a:rPr>
                <a:t>OF TOP 50 B2B BRANDS</a:t>
              </a:r>
              <a:endParaRPr lang="en-US" b="1" dirty="0">
                <a:solidFill>
                  <a:srgbClr val="E33538"/>
                </a:solidFill>
                <a:latin typeface="Century Gothic"/>
                <a:cs typeface="Century Gothic"/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6705600" y="3605581"/>
            <a:ext cx="2279650" cy="1018365"/>
            <a:chOff x="4479925" y="4379683"/>
            <a:chExt cx="2279650" cy="1018365"/>
          </a:xfrm>
        </p:grpSpPr>
        <p:sp>
          <p:nvSpPr>
            <p:cNvPr id="36" name="TextBox 35"/>
            <p:cNvSpPr txBox="1"/>
            <p:nvPr/>
          </p:nvSpPr>
          <p:spPr>
            <a:xfrm>
              <a:off x="4479925" y="4379683"/>
              <a:ext cx="2279650" cy="656582"/>
            </a:xfrm>
            <a:prstGeom prst="rect">
              <a:avLst/>
            </a:prstGeom>
            <a:noFill/>
          </p:spPr>
          <p:txBody>
            <a:bodyPr wrap="square" lIns="91432" tIns="45716" rIns="91432" bIns="45716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4400" b="1" dirty="0" smtClean="0">
                  <a:solidFill>
                    <a:srgbClr val="1D97CF"/>
                  </a:solidFill>
                  <a:latin typeface="Century Gothic"/>
                  <a:cs typeface="Century Gothic"/>
                </a:rPr>
                <a:t>NO</a:t>
              </a:r>
              <a:endParaRPr lang="en-US" sz="4400" b="1" dirty="0">
                <a:solidFill>
                  <a:srgbClr val="1D97CF"/>
                </a:solidFill>
                <a:latin typeface="Century Gothic"/>
                <a:cs typeface="Century Gothic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565649" y="4946650"/>
              <a:ext cx="2111375" cy="451398"/>
            </a:xfrm>
            <a:prstGeom prst="rect">
              <a:avLst/>
            </a:prstGeom>
            <a:noFill/>
          </p:spPr>
          <p:txBody>
            <a:bodyPr wrap="square" lIns="91432" tIns="45716" rIns="91432" bIns="45716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2800" b="1" dirty="0" smtClean="0">
                  <a:solidFill>
                    <a:srgbClr val="FF0000"/>
                  </a:solidFill>
                  <a:latin typeface="Century Gothic"/>
                  <a:cs typeface="Century Gothic"/>
                </a:rPr>
                <a:t>PII</a:t>
              </a:r>
              <a:endParaRPr lang="en-US" sz="2800" b="1" dirty="0">
                <a:solidFill>
                  <a:srgbClr val="FF0000"/>
                </a:solidFill>
                <a:latin typeface="Century Gothic"/>
                <a:cs typeface="Century Gothic"/>
              </a:endParaRP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966409" y="5122328"/>
            <a:ext cx="2279650" cy="1195633"/>
            <a:chOff x="4479925" y="4234543"/>
            <a:chExt cx="2279650" cy="1195633"/>
          </a:xfrm>
        </p:grpSpPr>
        <p:sp>
          <p:nvSpPr>
            <p:cNvPr id="39" name="TextBox 38"/>
            <p:cNvSpPr txBox="1"/>
            <p:nvPr/>
          </p:nvSpPr>
          <p:spPr>
            <a:xfrm>
              <a:off x="4479925" y="4234543"/>
              <a:ext cx="2279650" cy="656582"/>
            </a:xfrm>
            <a:prstGeom prst="rect">
              <a:avLst/>
            </a:prstGeom>
            <a:noFill/>
          </p:spPr>
          <p:txBody>
            <a:bodyPr wrap="square" lIns="91432" tIns="45716" rIns="91432" bIns="45716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4400" b="1" dirty="0" smtClean="0">
                  <a:solidFill>
                    <a:schemeClr val="bg1">
                      <a:lumMod val="65000"/>
                    </a:schemeClr>
                  </a:solidFill>
                  <a:latin typeface="Century Gothic"/>
                  <a:cs typeface="Century Gothic"/>
                </a:rPr>
                <a:t>#62</a:t>
              </a:r>
              <a:endParaRPr lang="en-US" sz="4400" b="1" dirty="0">
                <a:solidFill>
                  <a:schemeClr val="bg1">
                    <a:lumMod val="65000"/>
                  </a:schemeClr>
                </a:solidFill>
                <a:latin typeface="Century Gothic"/>
                <a:cs typeface="Century Gothic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4565649" y="4813605"/>
              <a:ext cx="2111375" cy="616571"/>
            </a:xfrm>
            <a:prstGeom prst="rect">
              <a:avLst/>
            </a:prstGeom>
            <a:noFill/>
          </p:spPr>
          <p:txBody>
            <a:bodyPr wrap="square" lIns="91432" tIns="45716" rIns="91432" bIns="45716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400" dirty="0" smtClean="0">
                  <a:solidFill>
                    <a:srgbClr val="1D97CF"/>
                  </a:solidFill>
                  <a:latin typeface="Century Gothic"/>
                  <a:cs typeface="Century Gothic"/>
                </a:rPr>
                <a:t>ON FORBES TOP 100 MOST PROMISING COMPANIES</a:t>
              </a:r>
              <a:endParaRPr lang="en-US" sz="1400" dirty="0">
                <a:solidFill>
                  <a:srgbClr val="1D97CF"/>
                </a:solidFill>
                <a:latin typeface="Century Gothic"/>
                <a:cs typeface="Century Gothic"/>
              </a:endParaRPr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6270114" y="5014570"/>
            <a:ext cx="1501154" cy="1084778"/>
            <a:chOff x="6728069" y="4477544"/>
            <a:chExt cx="1501154" cy="1084778"/>
          </a:xfrm>
        </p:grpSpPr>
        <p:sp>
          <p:nvSpPr>
            <p:cNvPr id="42" name="Rectangle 41"/>
            <p:cNvSpPr/>
            <p:nvPr/>
          </p:nvSpPr>
          <p:spPr>
            <a:xfrm>
              <a:off x="6784975" y="4477544"/>
              <a:ext cx="1319920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800" b="1" i="1" dirty="0" smtClean="0">
                  <a:solidFill>
                    <a:schemeClr val="bg1">
                      <a:lumMod val="65000"/>
                    </a:schemeClr>
                  </a:solidFill>
                  <a:latin typeface="Century Gothic"/>
                  <a:cs typeface="Century Gothic"/>
                </a:rPr>
                <a:t>110</a:t>
              </a:r>
              <a:endParaRPr lang="en-US" sz="4800" b="1" i="1" dirty="0">
                <a:solidFill>
                  <a:schemeClr val="bg1">
                    <a:lumMod val="65000"/>
                  </a:schemeClr>
                </a:solidFill>
                <a:latin typeface="Century Gothic"/>
                <a:cs typeface="Century Gothic"/>
              </a:endParaRP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6728069" y="5192990"/>
              <a:ext cx="150115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i="1" dirty="0" smtClean="0">
                  <a:solidFill>
                    <a:srgbClr val="EF4035"/>
                  </a:solidFill>
                  <a:latin typeface="Century Gothic"/>
                  <a:cs typeface="Century Gothic"/>
                </a:rPr>
                <a:t>EMPLOYEES</a:t>
              </a:r>
              <a:endParaRPr lang="en-US" i="1" dirty="0">
                <a:solidFill>
                  <a:srgbClr val="EF4035"/>
                </a:solidFill>
                <a:latin typeface="Century Gothic"/>
                <a:cs typeface="Century Gothic"/>
              </a:endParaRPr>
            </a:p>
          </p:txBody>
        </p:sp>
      </p:grpSp>
      <p:cxnSp>
        <p:nvCxnSpPr>
          <p:cNvPr id="50" name="Straight Connector 49"/>
          <p:cNvCxnSpPr/>
          <p:nvPr/>
        </p:nvCxnSpPr>
        <p:spPr>
          <a:xfrm>
            <a:off x="7239000" y="3419928"/>
            <a:ext cx="0" cy="134982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6121400" y="4953000"/>
            <a:ext cx="0" cy="134982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3429000" y="4953000"/>
            <a:ext cx="0" cy="134982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5321300" y="3483428"/>
            <a:ext cx="0" cy="134982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2401510" y="3483428"/>
            <a:ext cx="0" cy="134982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2590800" y="1800980"/>
            <a:ext cx="0" cy="134982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4837490" y="1800980"/>
            <a:ext cx="0" cy="134982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7046080" y="1800980"/>
            <a:ext cx="0" cy="134982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3845832" y="5147616"/>
            <a:ext cx="188224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 smtClean="0">
                <a:solidFill>
                  <a:srgbClr val="F3A721"/>
                </a:solidFill>
                <a:latin typeface="Century Gothic"/>
                <a:cs typeface="Century Gothic"/>
              </a:rPr>
              <a:t>258 B2B</a:t>
            </a:r>
            <a:endParaRPr lang="en-US" sz="3600" b="1" dirty="0">
              <a:solidFill>
                <a:srgbClr val="F3A721"/>
              </a:solidFill>
              <a:latin typeface="Century Gothic"/>
              <a:cs typeface="Century Gothic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640349" y="5723772"/>
            <a:ext cx="23507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i="1" dirty="0" smtClean="0">
                <a:solidFill>
                  <a:schemeClr val="bg1">
                    <a:lumMod val="65000"/>
                  </a:schemeClr>
                </a:solidFill>
                <a:latin typeface="Century Gothic"/>
                <a:cs typeface="Century Gothic"/>
              </a:rPr>
              <a:t>Bizo Segments</a:t>
            </a:r>
            <a:endParaRPr lang="en-US" sz="2400" i="1" dirty="0">
              <a:solidFill>
                <a:schemeClr val="bg1">
                  <a:lumMod val="65000"/>
                </a:schemeClr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819803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luebg.jpg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9144000" cy="6430636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-177800" y="0"/>
            <a:ext cx="8915400" cy="2585315"/>
          </a:xfrm>
          <a:prstGeom prst="rect">
            <a:avLst/>
          </a:prstGeom>
          <a:noFill/>
        </p:spPr>
        <p:txBody>
          <a:bodyPr wrap="square" lIns="91432" tIns="45716" rIns="91432" bIns="45716" rtlCol="0">
            <a:spAutoFit/>
          </a:bodyPr>
          <a:lstStyle/>
          <a:p>
            <a:pPr algn="r"/>
            <a:r>
              <a:rPr lang="en-US" sz="5400" b="1" spc="-300" dirty="0" smtClean="0">
                <a:solidFill>
                  <a:schemeClr val="bg1"/>
                </a:solidFill>
                <a:latin typeface="Century Gothic"/>
                <a:cs typeface="Century Gothic"/>
              </a:rPr>
              <a:t>Bizo’s Business Audience Demographic Targeting Helps Marketers:</a:t>
            </a:r>
            <a:endParaRPr lang="en-US" sz="5400" b="1" spc="-300" dirty="0">
              <a:solidFill>
                <a:schemeClr val="bg1"/>
              </a:solidFill>
              <a:latin typeface="Century Gothic"/>
              <a:cs typeface="Century Gothic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42900" y="2585315"/>
            <a:ext cx="51054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ü"/>
              <a:tabLst/>
              <a:defRPr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/>
                <a:cs typeface="Century Gothic"/>
              </a:rPr>
              <a:t>Capitalize on</a:t>
            </a:r>
            <a:r>
              <a:rPr kumimoji="0" lang="en-US" sz="2400" b="0" i="0" u="none" strike="noStrike" kern="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/>
                <a:cs typeface="Century Gothic"/>
              </a:rPr>
              <a:t> the value of the business professional audience at scale</a:t>
            </a:r>
            <a:endParaRPr kumimoji="0" lang="en-US" sz="2400" b="0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entury Gothic"/>
              <a:cs typeface="Century Gothic"/>
            </a:endParaRPr>
          </a:p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ü"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entury Gothic"/>
              <a:cs typeface="Century Gothic"/>
            </a:endParaRPr>
          </a:p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ü"/>
              <a:tabLst/>
              <a:defRPr/>
            </a:pPr>
            <a:r>
              <a:rPr lang="en-US" sz="2400" kern="0" dirty="0" smtClean="0">
                <a:solidFill>
                  <a:schemeClr val="bg1"/>
                </a:solidFill>
                <a:latin typeface="Century Gothic"/>
                <a:cs typeface="Century Gothic"/>
              </a:rPr>
              <a:t>Improve  branding efforts and campaign ROI </a:t>
            </a:r>
          </a:p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ü"/>
              <a:tabLst/>
              <a:defRPr/>
            </a:pPr>
            <a:endParaRPr kumimoji="0" lang="en-US" sz="2400" b="0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entury Gothic"/>
              <a:cs typeface="Century Gothic"/>
            </a:endParaRPr>
          </a:p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ü"/>
              <a:tabLst/>
              <a:defRPr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/>
                <a:cs typeface="Century Gothic"/>
              </a:rPr>
              <a:t>Provide</a:t>
            </a:r>
            <a:r>
              <a:rPr kumimoji="0" lang="en-US" sz="2400" b="0" i="0" u="none" strike="noStrike" kern="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/>
                <a:cs typeface="Century Gothic"/>
              </a:rPr>
              <a:t> potential optimization and upsell opportunities</a:t>
            </a:r>
            <a:endParaRPr kumimoji="0" lang="en-US" sz="2400" b="0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entury Gothic"/>
              <a:cs typeface="Century Gothic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7677" y="2966315"/>
            <a:ext cx="2452159" cy="2335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857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luebg.jpg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9144000" cy="6430636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114300" y="0"/>
            <a:ext cx="8299126" cy="1754318"/>
          </a:xfrm>
          <a:prstGeom prst="rect">
            <a:avLst/>
          </a:prstGeom>
          <a:noFill/>
        </p:spPr>
        <p:txBody>
          <a:bodyPr wrap="square" lIns="91432" tIns="45716" rIns="91432" bIns="45716" rtlCol="0">
            <a:spAutoFit/>
          </a:bodyPr>
          <a:lstStyle/>
          <a:p>
            <a:pPr algn="r"/>
            <a:r>
              <a:rPr lang="en-US" sz="5400" b="1" spc="-300" dirty="0" smtClean="0">
                <a:solidFill>
                  <a:schemeClr val="bg1"/>
                </a:solidFill>
                <a:latin typeface="Century Gothic"/>
                <a:cs typeface="Century Gothic"/>
              </a:rPr>
              <a:t>Private Audience Targeting</a:t>
            </a:r>
          </a:p>
          <a:p>
            <a:r>
              <a:rPr lang="en-US" sz="5400" b="1" spc="-300" dirty="0">
                <a:solidFill>
                  <a:schemeClr val="bg1"/>
                </a:solidFill>
                <a:latin typeface="Century Gothic"/>
                <a:cs typeface="Century Gothic"/>
              </a:rPr>
              <a:t> </a:t>
            </a:r>
            <a:r>
              <a:rPr lang="en-US" sz="5400" b="1" spc="-300" dirty="0" smtClean="0">
                <a:solidFill>
                  <a:schemeClr val="bg1"/>
                </a:solidFill>
                <a:latin typeface="Century Gothic"/>
                <a:cs typeface="Century Gothic"/>
              </a:rPr>
              <a:t>Helps Publishers:</a:t>
            </a:r>
            <a:endParaRPr lang="en-US" sz="5400" b="1" spc="-300" dirty="0">
              <a:solidFill>
                <a:schemeClr val="bg1"/>
              </a:solidFill>
              <a:latin typeface="Century Gothic"/>
              <a:cs typeface="Century Gothic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42900" y="2165047"/>
            <a:ext cx="51054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ü"/>
              <a:tabLst/>
              <a:defRPr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/>
                <a:cs typeface="Century Gothic"/>
              </a:rPr>
              <a:t>Unlock</a:t>
            </a:r>
            <a:r>
              <a:rPr kumimoji="0" lang="en-US" sz="2400" b="0" i="0" u="none" strike="noStrike" kern="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/>
                <a:cs typeface="Century Gothic"/>
              </a:rPr>
              <a:t> the value of your audience at scale</a:t>
            </a:r>
            <a:endParaRPr kumimoji="0" lang="en-US" sz="2400" b="0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entury Gothic"/>
              <a:cs typeface="Century Gothic"/>
            </a:endParaRPr>
          </a:p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ü"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entury Gothic"/>
              <a:cs typeface="Century Gothic"/>
            </a:endParaRPr>
          </a:p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ü"/>
              <a:tabLst/>
              <a:defRPr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/>
                <a:cs typeface="Century Gothic"/>
              </a:rPr>
              <a:t>Provide</a:t>
            </a:r>
            <a:r>
              <a:rPr kumimoji="0" lang="en-US" sz="2400" b="0" i="0" u="none" strike="noStrike" kern="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/>
                <a:cs typeface="Century Gothic"/>
              </a:rPr>
              <a:t> a potential upsell opportunity for their sales teams</a:t>
            </a:r>
            <a:endParaRPr kumimoji="0" lang="en-US" sz="2400" b="0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entury Gothic"/>
              <a:cs typeface="Century Gothic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7978" y="1993900"/>
            <a:ext cx="2452159" cy="233539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30200" y="4817408"/>
            <a:ext cx="8128000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ü"/>
              <a:tabLst/>
              <a:defRPr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/>
                <a:cs typeface="Century Gothic"/>
              </a:rPr>
              <a:t>Upsell their advertisers with the ability to target high value ads to specific business demographic segments, improving campaign ROI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793883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9144000" cy="6423718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7554" y="2141058"/>
            <a:ext cx="2641600" cy="2641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619362" y="2530122"/>
            <a:ext cx="22763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rgbClr val="FFFFFF"/>
                </a:solidFill>
                <a:latin typeface="Century Gothic"/>
                <a:cs typeface="Century Gothic"/>
              </a:rPr>
              <a:t>Company Size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408039" y="3113890"/>
            <a:ext cx="22763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rgbClr val="FFFFFF"/>
                </a:solidFill>
                <a:latin typeface="Century Gothic"/>
                <a:cs typeface="Century Gothic"/>
              </a:rPr>
              <a:t>Industry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810206" y="3113890"/>
            <a:ext cx="22763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rgbClr val="FFFFFF"/>
                </a:solidFill>
                <a:latin typeface="Century Gothic"/>
                <a:cs typeface="Century Gothic"/>
              </a:rPr>
              <a:t>Job Function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089237" y="3892616"/>
            <a:ext cx="2276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rgbClr val="FFFFFF"/>
                </a:solidFill>
                <a:latin typeface="Century Gothic"/>
                <a:cs typeface="Century Gothic"/>
              </a:rPr>
              <a:t>Professional</a:t>
            </a:r>
          </a:p>
          <a:p>
            <a:pPr algn="ctr"/>
            <a:r>
              <a:rPr lang="en-US" sz="1000" dirty="0" smtClean="0">
                <a:solidFill>
                  <a:srgbClr val="FFFFFF"/>
                </a:solidFill>
                <a:latin typeface="Century Gothic"/>
                <a:cs typeface="Century Gothic"/>
              </a:rPr>
              <a:t>Segments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219906" y="3892246"/>
            <a:ext cx="22763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rgbClr val="FFFFFF"/>
                </a:solidFill>
                <a:latin typeface="Century Gothic"/>
                <a:cs typeface="Century Gothic"/>
              </a:rPr>
              <a:t>Seniority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670681" y="653118"/>
            <a:ext cx="22763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rgbClr val="1177B0"/>
                </a:solidFill>
                <a:latin typeface="Century Gothic"/>
                <a:cs typeface="Century Gothic"/>
              </a:rPr>
              <a:t>Company Size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46906" y="1095137"/>
            <a:ext cx="22763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rgbClr val="1177B0"/>
                </a:solidFill>
                <a:latin typeface="Century Gothic"/>
                <a:cs typeface="Century Gothic"/>
              </a:rPr>
              <a:t>Job Function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092991" y="1095137"/>
            <a:ext cx="22763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rgbClr val="1177B0"/>
                </a:solidFill>
                <a:latin typeface="Century Gothic"/>
                <a:cs typeface="Century Gothic"/>
              </a:rPr>
              <a:t>Industry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227432" y="4260560"/>
            <a:ext cx="22763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rgbClr val="1177B0"/>
                </a:solidFill>
                <a:latin typeface="Century Gothic"/>
                <a:cs typeface="Century Gothic"/>
              </a:rPr>
              <a:t>Professional</a:t>
            </a:r>
          </a:p>
          <a:p>
            <a:pPr algn="ctr"/>
            <a:r>
              <a:rPr lang="en-US" sz="1400" dirty="0" smtClean="0">
                <a:solidFill>
                  <a:srgbClr val="1177B0"/>
                </a:solidFill>
                <a:latin typeface="Century Gothic"/>
                <a:cs typeface="Century Gothic"/>
              </a:rPr>
              <a:t>Segments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990800" y="4609156"/>
            <a:ext cx="22763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rgbClr val="1177B0"/>
                </a:solidFill>
                <a:latin typeface="Century Gothic"/>
                <a:cs typeface="Century Gothic"/>
              </a:rPr>
              <a:t>Seniority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785521" y="869831"/>
            <a:ext cx="1952030" cy="959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200"/>
              </a:spcAft>
            </a:pPr>
            <a:r>
              <a:rPr lang="en-US" sz="800" dirty="0" smtClean="0">
                <a:solidFill>
                  <a:srgbClr val="7F7F7F"/>
                </a:solidFill>
                <a:latin typeface="Century Gothic"/>
                <a:cs typeface="Century Gothic"/>
              </a:rPr>
              <a:t>Fortune 500</a:t>
            </a:r>
          </a:p>
          <a:p>
            <a:pPr algn="ctr">
              <a:spcAft>
                <a:spcPts val="200"/>
              </a:spcAft>
            </a:pPr>
            <a:r>
              <a:rPr lang="en-US" sz="800" dirty="0" smtClean="0">
                <a:solidFill>
                  <a:srgbClr val="7F7F7F"/>
                </a:solidFill>
                <a:latin typeface="Century Gothic"/>
                <a:cs typeface="Century Gothic"/>
              </a:rPr>
              <a:t>X-Large (5001+ employees)</a:t>
            </a:r>
          </a:p>
          <a:p>
            <a:pPr algn="ctr">
              <a:spcAft>
                <a:spcPts val="200"/>
              </a:spcAft>
            </a:pPr>
            <a:r>
              <a:rPr lang="en-US" sz="800" dirty="0" smtClean="0">
                <a:solidFill>
                  <a:srgbClr val="7F7F7F"/>
                </a:solidFill>
                <a:latin typeface="Century Gothic"/>
                <a:cs typeface="Century Gothic"/>
              </a:rPr>
              <a:t>Large (1000 - 5000)</a:t>
            </a:r>
          </a:p>
          <a:p>
            <a:pPr algn="ctr">
              <a:spcAft>
                <a:spcPts val="200"/>
              </a:spcAft>
            </a:pPr>
            <a:r>
              <a:rPr lang="en-US" sz="800" dirty="0" smtClean="0">
                <a:solidFill>
                  <a:srgbClr val="7F7F7F"/>
                </a:solidFill>
                <a:latin typeface="Century Gothic"/>
                <a:cs typeface="Century Gothic"/>
              </a:rPr>
              <a:t>Medium (101 - 1000)</a:t>
            </a:r>
          </a:p>
          <a:p>
            <a:pPr algn="ctr">
              <a:spcAft>
                <a:spcPts val="200"/>
              </a:spcAft>
            </a:pPr>
            <a:r>
              <a:rPr lang="en-US" sz="800" dirty="0" smtClean="0">
                <a:solidFill>
                  <a:srgbClr val="7F7F7F"/>
                </a:solidFill>
                <a:latin typeface="Century Gothic"/>
                <a:cs typeface="Century Gothic"/>
              </a:rPr>
              <a:t>Small (21 - 100)</a:t>
            </a:r>
          </a:p>
          <a:p>
            <a:pPr algn="ctr">
              <a:spcAft>
                <a:spcPts val="200"/>
              </a:spcAft>
            </a:pPr>
            <a:r>
              <a:rPr lang="en-US" sz="800" dirty="0" smtClean="0">
                <a:solidFill>
                  <a:srgbClr val="7F7F7F"/>
                </a:solidFill>
                <a:latin typeface="Century Gothic"/>
                <a:cs typeface="Century Gothic"/>
              </a:rPr>
              <a:t>Micro (1-20)</a:t>
            </a:r>
            <a:endParaRPr lang="en-US" sz="800" dirty="0">
              <a:solidFill>
                <a:srgbClr val="7F7F7F"/>
              </a:solidFill>
              <a:latin typeface="Century Gothic"/>
              <a:cs typeface="Century Gothic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646402" y="1401715"/>
            <a:ext cx="1676400" cy="1256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200"/>
              </a:spcAft>
            </a:pPr>
            <a:r>
              <a:rPr lang="en-US" sz="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/>
                <a:cs typeface="Century Gothic"/>
              </a:rPr>
              <a:t>C-Suite</a:t>
            </a:r>
          </a:p>
          <a:p>
            <a:pPr algn="ctr">
              <a:spcAft>
                <a:spcPts val="200"/>
              </a:spcAft>
            </a:pPr>
            <a:r>
              <a:rPr lang="en-US" sz="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/>
                <a:cs typeface="Century Gothic"/>
              </a:rPr>
              <a:t>Consultants</a:t>
            </a:r>
          </a:p>
          <a:p>
            <a:pPr algn="ctr">
              <a:spcAft>
                <a:spcPts val="200"/>
              </a:spcAft>
            </a:pPr>
            <a:r>
              <a:rPr lang="en-US" sz="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/>
                <a:cs typeface="Century Gothic"/>
              </a:rPr>
              <a:t>Education</a:t>
            </a:r>
          </a:p>
          <a:p>
            <a:pPr algn="ctr">
              <a:spcAft>
                <a:spcPts val="200"/>
              </a:spcAft>
            </a:pPr>
            <a:r>
              <a:rPr lang="en-US" sz="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/>
                <a:cs typeface="Century Gothic"/>
              </a:rPr>
              <a:t>Engineering/Technical</a:t>
            </a:r>
          </a:p>
          <a:p>
            <a:pPr algn="ctr">
              <a:spcAft>
                <a:spcPts val="200"/>
              </a:spcAft>
            </a:pPr>
            <a:r>
              <a:rPr lang="en-US" sz="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/>
                <a:cs typeface="Century Gothic"/>
              </a:rPr>
              <a:t>Finance</a:t>
            </a:r>
          </a:p>
          <a:p>
            <a:pPr algn="ctr">
              <a:spcAft>
                <a:spcPts val="200"/>
              </a:spcAft>
            </a:pPr>
            <a:r>
              <a:rPr lang="en-US" sz="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/>
                <a:cs typeface="Century Gothic"/>
              </a:rPr>
              <a:t>Government</a:t>
            </a:r>
          </a:p>
          <a:p>
            <a:pPr algn="ctr">
              <a:spcAft>
                <a:spcPts val="200"/>
              </a:spcAft>
            </a:pPr>
            <a:r>
              <a:rPr lang="en-US" sz="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/>
                <a:cs typeface="Century Gothic"/>
              </a:rPr>
              <a:t>Human Resources</a:t>
            </a:r>
          </a:p>
          <a:p>
            <a:pPr algn="ctr">
              <a:spcAft>
                <a:spcPts val="200"/>
              </a:spcAft>
            </a:pPr>
            <a:r>
              <a:rPr lang="en-US" sz="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/>
                <a:cs typeface="Century Gothic"/>
              </a:rPr>
              <a:t>Information Technology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608903" y="2734742"/>
            <a:ext cx="17526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200"/>
              </a:spcAft>
            </a:pPr>
            <a:r>
              <a:rPr lang="en-US" sz="800" dirty="0" smtClean="0">
                <a:solidFill>
                  <a:srgbClr val="7F7F7F"/>
                </a:solidFill>
                <a:latin typeface="Century Gothic"/>
                <a:cs typeface="Century Gothic"/>
              </a:rPr>
              <a:t>Legal</a:t>
            </a:r>
          </a:p>
          <a:p>
            <a:pPr algn="ctr">
              <a:spcAft>
                <a:spcPts val="200"/>
              </a:spcAft>
            </a:pPr>
            <a:r>
              <a:rPr lang="en-US" sz="800" dirty="0" smtClean="0">
                <a:solidFill>
                  <a:srgbClr val="7F7F7F"/>
                </a:solidFill>
                <a:latin typeface="Century Gothic"/>
                <a:cs typeface="Century Gothic"/>
              </a:rPr>
              <a:t>Marketing</a:t>
            </a:r>
          </a:p>
          <a:p>
            <a:pPr algn="ctr">
              <a:spcAft>
                <a:spcPts val="200"/>
              </a:spcAft>
            </a:pPr>
            <a:r>
              <a:rPr lang="en-US" sz="800" dirty="0" smtClean="0">
                <a:solidFill>
                  <a:srgbClr val="7F7F7F"/>
                </a:solidFill>
                <a:latin typeface="Century Gothic"/>
                <a:cs typeface="Century Gothic"/>
              </a:rPr>
              <a:t>Medical &amp; Health</a:t>
            </a:r>
          </a:p>
          <a:p>
            <a:pPr algn="ctr">
              <a:spcAft>
                <a:spcPts val="200"/>
              </a:spcAft>
            </a:pPr>
            <a:r>
              <a:rPr lang="en-US" sz="800" dirty="0" smtClean="0">
                <a:solidFill>
                  <a:srgbClr val="7F7F7F"/>
                </a:solidFill>
                <a:latin typeface="Century Gothic"/>
                <a:cs typeface="Century Gothic"/>
              </a:rPr>
              <a:t>Nurse</a:t>
            </a:r>
          </a:p>
          <a:p>
            <a:pPr algn="ctr">
              <a:spcAft>
                <a:spcPts val="200"/>
              </a:spcAft>
            </a:pPr>
            <a:r>
              <a:rPr lang="en-US" sz="800" dirty="0" smtClean="0">
                <a:solidFill>
                  <a:srgbClr val="7F7F7F"/>
                </a:solidFill>
                <a:latin typeface="Century Gothic"/>
                <a:cs typeface="Century Gothic"/>
              </a:rPr>
              <a:t>Operations</a:t>
            </a:r>
          </a:p>
          <a:p>
            <a:pPr algn="ctr">
              <a:spcAft>
                <a:spcPts val="200"/>
              </a:spcAft>
            </a:pPr>
            <a:r>
              <a:rPr lang="en-US" sz="800" dirty="0" smtClean="0">
                <a:solidFill>
                  <a:srgbClr val="7F7F7F"/>
                </a:solidFill>
                <a:latin typeface="Century Gothic"/>
                <a:cs typeface="Century Gothic"/>
              </a:rPr>
              <a:t>Sales</a:t>
            </a:r>
          </a:p>
          <a:p>
            <a:pPr algn="ctr">
              <a:spcAft>
                <a:spcPts val="200"/>
              </a:spcAft>
            </a:pPr>
            <a:r>
              <a:rPr lang="en-US" sz="800" dirty="0" smtClean="0">
                <a:solidFill>
                  <a:srgbClr val="7F7F7F"/>
                </a:solidFill>
                <a:latin typeface="Century Gothic"/>
                <a:cs typeface="Century Gothic"/>
              </a:rPr>
              <a:t>Scientists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507286" y="2421353"/>
            <a:ext cx="14478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200"/>
              </a:spcAft>
            </a:pPr>
            <a:r>
              <a:rPr lang="en-US" sz="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/>
                <a:cs typeface="Century Gothic"/>
              </a:rPr>
              <a:t>Accounting Services</a:t>
            </a:r>
          </a:p>
          <a:p>
            <a:pPr algn="ctr">
              <a:spcAft>
                <a:spcPts val="200"/>
              </a:spcAft>
            </a:pPr>
            <a:r>
              <a:rPr lang="en-US" sz="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/>
                <a:cs typeface="Century Gothic"/>
              </a:rPr>
              <a:t>Advertising &amp; Marketing</a:t>
            </a:r>
          </a:p>
          <a:p>
            <a:pPr algn="ctr">
              <a:spcAft>
                <a:spcPts val="200"/>
              </a:spcAft>
            </a:pPr>
            <a:r>
              <a:rPr lang="en-US" sz="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/>
                <a:cs typeface="Century Gothic"/>
              </a:rPr>
              <a:t>Agriculture</a:t>
            </a:r>
          </a:p>
          <a:p>
            <a:pPr algn="ctr">
              <a:spcAft>
                <a:spcPts val="200"/>
              </a:spcAft>
            </a:pPr>
            <a:r>
              <a:rPr lang="en-US" sz="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/>
                <a:cs typeface="Century Gothic"/>
              </a:rPr>
              <a:t>Architecture</a:t>
            </a:r>
          </a:p>
          <a:p>
            <a:pPr algn="ctr">
              <a:spcAft>
                <a:spcPts val="200"/>
              </a:spcAft>
            </a:pPr>
            <a:r>
              <a:rPr lang="en-US" sz="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/>
                <a:cs typeface="Century Gothic"/>
              </a:rPr>
              <a:t>Business Services</a:t>
            </a:r>
          </a:p>
          <a:p>
            <a:pPr algn="ctr">
              <a:spcAft>
                <a:spcPts val="200"/>
              </a:spcAft>
            </a:pPr>
            <a:r>
              <a:rPr lang="en-US" sz="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/>
                <a:cs typeface="Century Gothic"/>
              </a:rPr>
              <a:t>Commercial Printing</a:t>
            </a:r>
          </a:p>
          <a:p>
            <a:pPr algn="ctr">
              <a:spcAft>
                <a:spcPts val="200"/>
              </a:spcAft>
            </a:pPr>
            <a:r>
              <a:rPr lang="en-US" sz="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/>
                <a:cs typeface="Century Gothic"/>
              </a:rPr>
              <a:t>Construction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507286" y="1401715"/>
            <a:ext cx="14478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200"/>
              </a:spcAft>
            </a:pPr>
            <a:r>
              <a:rPr lang="en-US" sz="800" dirty="0" smtClean="0">
                <a:solidFill>
                  <a:srgbClr val="7F7F7F"/>
                </a:solidFill>
                <a:latin typeface="Century Gothic"/>
                <a:cs typeface="Century Gothic"/>
              </a:rPr>
              <a:t>Management Consulting</a:t>
            </a:r>
          </a:p>
          <a:p>
            <a:pPr algn="ctr">
              <a:spcAft>
                <a:spcPts val="200"/>
              </a:spcAft>
            </a:pPr>
            <a:r>
              <a:rPr lang="en-US" sz="800" dirty="0" smtClean="0">
                <a:solidFill>
                  <a:srgbClr val="7F7F7F"/>
                </a:solidFill>
                <a:latin typeface="Century Gothic"/>
                <a:cs typeface="Century Gothic"/>
              </a:rPr>
              <a:t>Consumer Services</a:t>
            </a:r>
          </a:p>
          <a:p>
            <a:pPr algn="ctr">
              <a:spcAft>
                <a:spcPts val="200"/>
              </a:spcAft>
            </a:pPr>
            <a:r>
              <a:rPr lang="en-US" sz="800" dirty="0" smtClean="0">
                <a:solidFill>
                  <a:srgbClr val="7F7F7F"/>
                </a:solidFill>
                <a:latin typeface="Century Gothic"/>
                <a:cs typeface="Century Gothic"/>
              </a:rPr>
              <a:t>Cultural</a:t>
            </a:r>
          </a:p>
          <a:p>
            <a:pPr algn="ctr">
              <a:spcAft>
                <a:spcPts val="200"/>
              </a:spcAft>
            </a:pPr>
            <a:r>
              <a:rPr lang="en-US" sz="800" dirty="0" smtClean="0">
                <a:solidFill>
                  <a:srgbClr val="7F7F7F"/>
                </a:solidFill>
                <a:latin typeface="Century Gothic"/>
                <a:cs typeface="Century Gothic"/>
              </a:rPr>
              <a:t>Education</a:t>
            </a:r>
          </a:p>
          <a:p>
            <a:pPr algn="ctr">
              <a:spcAft>
                <a:spcPts val="200"/>
              </a:spcAft>
            </a:pPr>
            <a:r>
              <a:rPr lang="en-US" sz="800" dirty="0" smtClean="0">
                <a:solidFill>
                  <a:srgbClr val="7F7F7F"/>
                </a:solidFill>
                <a:latin typeface="Century Gothic"/>
                <a:cs typeface="Century Gothic"/>
              </a:rPr>
              <a:t>Energy &amp; Utilities</a:t>
            </a:r>
          </a:p>
          <a:p>
            <a:pPr algn="ctr">
              <a:spcAft>
                <a:spcPts val="200"/>
              </a:spcAft>
            </a:pPr>
            <a:r>
              <a:rPr lang="en-US" sz="800" dirty="0" smtClean="0">
                <a:solidFill>
                  <a:srgbClr val="7F7F7F"/>
                </a:solidFill>
                <a:latin typeface="Century Gothic"/>
                <a:cs typeface="Century Gothic"/>
              </a:rPr>
              <a:t>Finance</a:t>
            </a:r>
          </a:p>
          <a:p>
            <a:pPr algn="ctr">
              <a:spcAft>
                <a:spcPts val="200"/>
              </a:spcAft>
            </a:pPr>
            <a:r>
              <a:rPr lang="en-US" sz="800" dirty="0" smtClean="0">
                <a:solidFill>
                  <a:srgbClr val="7F7F7F"/>
                </a:solidFill>
                <a:latin typeface="Century Gothic"/>
                <a:cs typeface="Century Gothic"/>
              </a:rPr>
              <a:t>Government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405095" y="4908449"/>
            <a:ext cx="1447800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200"/>
              </a:spcAft>
            </a:pPr>
            <a:r>
              <a:rPr lang="en-US" sz="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/>
                <a:cs typeface="Century Gothic"/>
              </a:rPr>
              <a:t>Executives</a:t>
            </a:r>
          </a:p>
          <a:p>
            <a:pPr algn="ctr">
              <a:spcAft>
                <a:spcPts val="200"/>
              </a:spcAft>
            </a:pPr>
            <a:r>
              <a:rPr lang="en-US" sz="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/>
                <a:cs typeface="Century Gothic"/>
              </a:rPr>
              <a:t>Mid-management</a:t>
            </a:r>
          </a:p>
          <a:p>
            <a:pPr algn="ctr">
              <a:spcAft>
                <a:spcPts val="200"/>
              </a:spcAft>
            </a:pPr>
            <a:r>
              <a:rPr lang="en-US" sz="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/>
                <a:cs typeface="Century Gothic"/>
              </a:rPr>
              <a:t>Non-management</a:t>
            </a:r>
          </a:p>
          <a:p>
            <a:pPr algn="ctr">
              <a:spcAft>
                <a:spcPts val="200"/>
              </a:spcAft>
            </a:pPr>
            <a:r>
              <a:rPr lang="en-US" sz="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/>
                <a:cs typeface="Century Gothic"/>
              </a:rPr>
              <a:t>more...</a:t>
            </a:r>
            <a:endParaRPr lang="en-US" sz="800" dirty="0">
              <a:solidFill>
                <a:schemeClr val="tx1">
                  <a:lumMod val="50000"/>
                  <a:lumOff val="50000"/>
                </a:schemeClr>
              </a:solidFill>
              <a:latin typeface="Century Gothic"/>
              <a:cs typeface="Century Gothic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641728" y="4725540"/>
            <a:ext cx="14478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200"/>
              </a:spcAft>
            </a:pPr>
            <a:r>
              <a:rPr lang="en-US" sz="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/>
                <a:cs typeface="Century Gothic"/>
              </a:rPr>
              <a:t>Business Professionals</a:t>
            </a:r>
            <a:endParaRPr lang="en-US" sz="800" dirty="0">
              <a:solidFill>
                <a:schemeClr val="tx1">
                  <a:lumMod val="50000"/>
                  <a:lumOff val="50000"/>
                </a:schemeClr>
              </a:solidFill>
              <a:latin typeface="Century Gothic"/>
              <a:cs typeface="Century Gothic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506723" y="4908449"/>
            <a:ext cx="186209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200"/>
              </a:spcAft>
            </a:pPr>
            <a:r>
              <a:rPr lang="en-US" sz="800" dirty="0" smtClean="0">
                <a:solidFill>
                  <a:srgbClr val="7F7F7F"/>
                </a:solidFill>
                <a:latin typeface="Century Gothic"/>
                <a:cs typeface="Century Gothic"/>
              </a:rPr>
              <a:t>Small Business Professionals</a:t>
            </a:r>
            <a:endParaRPr lang="en-US" sz="800" dirty="0">
              <a:solidFill>
                <a:srgbClr val="7F7F7F"/>
              </a:solidFill>
              <a:latin typeface="Century Gothic"/>
              <a:cs typeface="Century Gothic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577138" y="5133105"/>
            <a:ext cx="168777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200"/>
              </a:spcAft>
            </a:pPr>
            <a:r>
              <a:rPr lang="en-US" sz="800" dirty="0" smtClean="0">
                <a:solidFill>
                  <a:srgbClr val="7F7F7F"/>
                </a:solidFill>
                <a:latin typeface="Century Gothic"/>
                <a:cs typeface="Century Gothic"/>
              </a:rPr>
              <a:t>High Net Worth Professionals</a:t>
            </a:r>
            <a:endParaRPr lang="en-US" sz="800" dirty="0">
              <a:solidFill>
                <a:srgbClr val="7F7F7F"/>
              </a:solidFill>
              <a:latin typeface="Century Gothic"/>
              <a:cs typeface="Century Gothic"/>
            </a:endParaRPr>
          </a:p>
        </p:txBody>
      </p:sp>
      <p:pic>
        <p:nvPicPr>
          <p:cNvPr id="26" name="Picture 2" descr="BPA_WW_MASTER_3c"/>
          <p:cNvPicPr>
            <a:picLocks noChangeAspect="1" noChangeArrowheads="1"/>
          </p:cNvPicPr>
          <p:nvPr/>
        </p:nvPicPr>
        <p:blipFill>
          <a:blip r:embed="rId4" cstate="email">
            <a:clrChange>
              <a:clrFrom>
                <a:srgbClr val="FCFCFC"/>
              </a:clrFrom>
              <a:clrTo>
                <a:srgbClr val="FCFCF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93647" y="5771844"/>
            <a:ext cx="1343025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TextBox 26"/>
          <p:cNvSpPr txBox="1"/>
          <p:nvPr/>
        </p:nvSpPr>
        <p:spPr>
          <a:xfrm>
            <a:off x="5324086" y="3277754"/>
            <a:ext cx="8706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3A721"/>
                </a:solidFill>
                <a:latin typeface="Century Gothic"/>
                <a:cs typeface="Century Gothic"/>
              </a:rPr>
              <a:t>120M+</a:t>
            </a:r>
          </a:p>
        </p:txBody>
      </p:sp>
      <p:cxnSp>
        <p:nvCxnSpPr>
          <p:cNvPr id="31" name="Straight Connector 30"/>
          <p:cNvCxnSpPr/>
          <p:nvPr/>
        </p:nvCxnSpPr>
        <p:spPr>
          <a:xfrm flipV="1">
            <a:off x="6020576" y="841907"/>
            <a:ext cx="1638802" cy="2273624"/>
          </a:xfrm>
          <a:prstGeom prst="line">
            <a:avLst/>
          </a:prstGeom>
          <a:ln w="12700" cmpd="sng">
            <a:solidFill>
              <a:srgbClr val="247CAE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H="1" flipV="1">
            <a:off x="3869649" y="841907"/>
            <a:ext cx="1649044" cy="2273625"/>
          </a:xfrm>
          <a:prstGeom prst="line">
            <a:avLst/>
          </a:prstGeom>
          <a:ln w="12700" cmpd="sng">
            <a:solidFill>
              <a:srgbClr val="247CAE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6194699" y="3596884"/>
            <a:ext cx="2488930" cy="809083"/>
          </a:xfrm>
          <a:prstGeom prst="line">
            <a:avLst/>
          </a:prstGeom>
          <a:ln w="12700" cmpd="sng">
            <a:solidFill>
              <a:srgbClr val="247CAE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flipH="1">
            <a:off x="2835155" y="3596884"/>
            <a:ext cx="2488930" cy="809083"/>
          </a:xfrm>
          <a:prstGeom prst="line">
            <a:avLst/>
          </a:prstGeom>
          <a:ln w="12700" cmpd="sng">
            <a:solidFill>
              <a:srgbClr val="247CAE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5764512" y="3883647"/>
            <a:ext cx="0" cy="1771790"/>
          </a:xfrm>
          <a:prstGeom prst="line">
            <a:avLst/>
          </a:prstGeom>
          <a:ln w="12700" cmpd="sng">
            <a:solidFill>
              <a:srgbClr val="247CAE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0" y="1404424"/>
            <a:ext cx="2969532" cy="938710"/>
          </a:xfrm>
          <a:prstGeom prst="rect">
            <a:avLst/>
          </a:prstGeom>
          <a:noFill/>
        </p:spPr>
        <p:txBody>
          <a:bodyPr wrap="square" lIns="91432" tIns="45716" rIns="91432" bIns="45716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6600" b="1" kern="600" spc="-220" dirty="0">
                <a:solidFill>
                  <a:srgbClr val="1D97CF"/>
                </a:solidFill>
                <a:latin typeface="Century Gothic"/>
                <a:cs typeface="Century Gothic"/>
              </a:rPr>
              <a:t>1</a:t>
            </a:r>
            <a:r>
              <a:rPr lang="en-US" sz="6600" b="1" kern="600" spc="-220" dirty="0" smtClean="0">
                <a:solidFill>
                  <a:srgbClr val="1D97CF"/>
                </a:solidFill>
                <a:latin typeface="Century Gothic"/>
                <a:cs typeface="Century Gothic"/>
              </a:rPr>
              <a:t>20+</a:t>
            </a:r>
            <a:endParaRPr lang="en-US" sz="6600" b="1" kern="600" spc="-220" dirty="0">
              <a:solidFill>
                <a:srgbClr val="1D97CF"/>
              </a:solidFill>
              <a:latin typeface="Century Gothic"/>
              <a:cs typeface="Century Gothic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0" y="2213507"/>
            <a:ext cx="2969532" cy="656582"/>
          </a:xfrm>
          <a:prstGeom prst="rect">
            <a:avLst/>
          </a:prstGeom>
          <a:noFill/>
        </p:spPr>
        <p:txBody>
          <a:bodyPr wrap="square" lIns="91432" tIns="45716" rIns="91432" bIns="45716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4400" b="1" kern="600" spc="-220" dirty="0" smtClean="0">
                <a:solidFill>
                  <a:srgbClr val="E33538"/>
                </a:solidFill>
                <a:latin typeface="Century Gothic"/>
                <a:cs typeface="Century Gothic"/>
              </a:rPr>
              <a:t>MILLION</a:t>
            </a:r>
            <a:endParaRPr lang="en-US" sz="4400" b="1" kern="600" spc="-220" dirty="0">
              <a:solidFill>
                <a:srgbClr val="E33538"/>
              </a:solidFill>
              <a:latin typeface="Century Gothic"/>
              <a:cs typeface="Century Gothic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0" y="2787040"/>
            <a:ext cx="2396747" cy="1438334"/>
          </a:xfrm>
          <a:prstGeom prst="rect">
            <a:avLst/>
          </a:prstGeom>
          <a:noFill/>
        </p:spPr>
        <p:txBody>
          <a:bodyPr wrap="square" lIns="91432" tIns="45716" rIns="91432" bIns="45716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3600" kern="600" spc="-220" dirty="0" smtClean="0">
                <a:solidFill>
                  <a:schemeClr val="bg1"/>
                </a:solidFill>
                <a:latin typeface="Century Gothic"/>
                <a:cs typeface="Century Gothic"/>
              </a:rPr>
              <a:t>targetable</a:t>
            </a:r>
          </a:p>
          <a:p>
            <a:pPr algn="ctr">
              <a:lnSpc>
                <a:spcPct val="80000"/>
              </a:lnSpc>
            </a:pPr>
            <a:r>
              <a:rPr lang="en-US" sz="4000" kern="600" spc="-220" dirty="0" smtClean="0">
                <a:solidFill>
                  <a:schemeClr val="bg1"/>
                </a:solidFill>
                <a:latin typeface="Century Gothic"/>
                <a:cs typeface="Century Gothic"/>
              </a:rPr>
              <a:t>business</a:t>
            </a:r>
          </a:p>
          <a:p>
            <a:pPr algn="ctr">
              <a:lnSpc>
                <a:spcPct val="80000"/>
              </a:lnSpc>
            </a:pPr>
            <a:r>
              <a:rPr lang="en-US" sz="3200" kern="600" spc="-220" dirty="0" smtClean="0">
                <a:solidFill>
                  <a:schemeClr val="bg1"/>
                </a:solidFill>
                <a:latin typeface="Century Gothic"/>
                <a:cs typeface="Century Gothic"/>
              </a:rPr>
              <a:t>professionals</a:t>
            </a:r>
            <a:endParaRPr lang="en-US" sz="3200" kern="600" spc="-220" dirty="0">
              <a:solidFill>
                <a:schemeClr val="bg1"/>
              </a:solidFill>
              <a:latin typeface="Century Gothic"/>
              <a:cs typeface="Century Gothic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834364" y="5987096"/>
            <a:ext cx="31651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200"/>
              </a:spcAft>
            </a:pPr>
            <a:r>
              <a:rPr lang="en-US" sz="800" dirty="0">
                <a:solidFill>
                  <a:srgbClr val="1D97CF"/>
                </a:solidFill>
                <a:latin typeface="Century Gothic"/>
                <a:cs typeface="Century Gothic"/>
              </a:rPr>
              <a:t>The Bizo platform and business audience data have been audited and certified by BPA Worldwide 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6577138" y="5327157"/>
            <a:ext cx="168777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200"/>
              </a:spcAft>
            </a:pPr>
            <a:r>
              <a:rPr lang="en-US" sz="800" dirty="0" smtClean="0">
                <a:solidFill>
                  <a:srgbClr val="7F7F7F"/>
                </a:solidFill>
                <a:latin typeface="Century Gothic"/>
                <a:cs typeface="Century Gothic"/>
              </a:rPr>
              <a:t>Finance Professionals</a:t>
            </a:r>
            <a:endParaRPr lang="en-US" sz="800" dirty="0">
              <a:solidFill>
                <a:srgbClr val="7F7F7F"/>
              </a:solidFill>
              <a:latin typeface="Century Gothic"/>
              <a:cs typeface="Century Gothic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6577138" y="5542601"/>
            <a:ext cx="168777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200"/>
              </a:spcAft>
            </a:pPr>
            <a:r>
              <a:rPr lang="en-US" sz="800" dirty="0" smtClean="0">
                <a:solidFill>
                  <a:srgbClr val="7F7F7F"/>
                </a:solidFill>
                <a:latin typeface="Century Gothic"/>
                <a:cs typeface="Century Gothic"/>
              </a:rPr>
              <a:t>IT Professionals</a:t>
            </a:r>
            <a:endParaRPr lang="en-US" sz="800" dirty="0">
              <a:solidFill>
                <a:srgbClr val="7F7F7F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374928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11.jpg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41322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27000" y="317500"/>
            <a:ext cx="248892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chemeClr val="bg1">
                    <a:lumMod val="65000"/>
                  </a:schemeClr>
                </a:solidFill>
                <a:latin typeface="Century Gothic"/>
                <a:cs typeface="Century Gothic"/>
              </a:rPr>
              <a:t>The</a:t>
            </a:r>
            <a:endParaRPr lang="en-US" sz="4400" b="1" dirty="0">
              <a:solidFill>
                <a:schemeClr val="bg1">
                  <a:lumMod val="65000"/>
                </a:schemeClr>
              </a:solidFill>
              <a:latin typeface="Century Gothic"/>
              <a:cs typeface="Century Gothic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97666" y="342900"/>
            <a:ext cx="591613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chemeClr val="bg1">
                    <a:lumMod val="65000"/>
                  </a:schemeClr>
                </a:solidFill>
                <a:latin typeface="Century Gothic"/>
                <a:cs typeface="Century Gothic"/>
              </a:rPr>
              <a:t>Data</a:t>
            </a:r>
            <a:endParaRPr lang="en-US" sz="4400" b="1" dirty="0">
              <a:solidFill>
                <a:schemeClr val="bg1">
                  <a:lumMod val="65000"/>
                </a:schemeClr>
              </a:solidFill>
              <a:latin typeface="Century Gothic"/>
              <a:cs typeface="Century Gothic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324661" y="1222872"/>
            <a:ext cx="24889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  <a:latin typeface="Century Gothic"/>
                <a:cs typeface="Century Gothic"/>
              </a:rPr>
              <a:t>COLLECT</a:t>
            </a:r>
            <a:endParaRPr lang="en-US" sz="2000" b="1" dirty="0">
              <a:solidFill>
                <a:schemeClr val="bg1"/>
              </a:solidFill>
              <a:latin typeface="Century Gothic"/>
              <a:cs typeface="Century Gothic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324661" y="2241010"/>
            <a:ext cx="24889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  <a:latin typeface="Century Gothic"/>
                <a:cs typeface="Century Gothic"/>
              </a:rPr>
              <a:t>NORMALIZE</a:t>
            </a:r>
            <a:endParaRPr lang="en-US" sz="2000" b="1" dirty="0">
              <a:solidFill>
                <a:schemeClr val="bg1"/>
              </a:solidFill>
              <a:latin typeface="Century Gothic"/>
              <a:cs typeface="Century Gothic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324661" y="3259148"/>
            <a:ext cx="24889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  <a:latin typeface="Century Gothic"/>
                <a:cs typeface="Century Gothic"/>
              </a:rPr>
              <a:t>PROTECT</a:t>
            </a:r>
            <a:endParaRPr lang="en-US" sz="2000" b="1" dirty="0">
              <a:solidFill>
                <a:schemeClr val="bg1"/>
              </a:solidFill>
              <a:latin typeface="Century Gothic"/>
              <a:cs typeface="Century Gothic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324661" y="4266789"/>
            <a:ext cx="24889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  <a:latin typeface="Century Gothic"/>
                <a:cs typeface="Century Gothic"/>
              </a:rPr>
              <a:t>DISTRIBUTE</a:t>
            </a:r>
            <a:endParaRPr lang="en-US" sz="2000" b="1" dirty="0">
              <a:solidFill>
                <a:schemeClr val="bg1"/>
              </a:solidFill>
              <a:latin typeface="Century Gothic"/>
              <a:cs typeface="Century Gothic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324661" y="5274431"/>
            <a:ext cx="24889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  <a:latin typeface="Century Gothic"/>
                <a:cs typeface="Century Gothic"/>
              </a:rPr>
              <a:t>FUEL</a:t>
            </a:r>
            <a:endParaRPr lang="en-US" sz="2000" b="1" dirty="0">
              <a:solidFill>
                <a:schemeClr val="bg1"/>
              </a:solidFill>
              <a:latin typeface="Century Gothic"/>
              <a:cs typeface="Century Gothic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37907" y="3803339"/>
            <a:ext cx="2638395" cy="3488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80000"/>
              </a:lnSpc>
              <a:spcAft>
                <a:spcPts val="200"/>
              </a:spcAft>
              <a:buFont typeface="Arial" pitchFamily="34" charset="0"/>
              <a:buChar char="•"/>
            </a:pPr>
            <a:r>
              <a:rPr lang="en-US" sz="2000" b="1" dirty="0" smtClean="0">
                <a:solidFill>
                  <a:srgbClr val="EF4035"/>
                </a:solidFill>
                <a:latin typeface="Century Gothic"/>
                <a:cs typeface="Century Gothic"/>
              </a:rPr>
              <a:t>REGISTRATION</a:t>
            </a:r>
            <a:endParaRPr lang="en-US" sz="2000" b="1" dirty="0">
              <a:solidFill>
                <a:srgbClr val="EF4035"/>
              </a:solidFill>
              <a:latin typeface="Century Gothic"/>
              <a:cs typeface="Century Gothic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68400" y="4174456"/>
            <a:ext cx="37062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80000"/>
              </a:lnSpc>
              <a:spcAft>
                <a:spcPts val="200"/>
              </a:spcAft>
              <a:buFont typeface="Arial" pitchFamily="34" charset="0"/>
              <a:buChar char="•"/>
            </a:pPr>
            <a:r>
              <a:rPr lang="en-US" sz="2000" b="1" dirty="0" smtClean="0">
                <a:solidFill>
                  <a:srgbClr val="EF4035"/>
                </a:solidFill>
                <a:latin typeface="Century Gothic"/>
                <a:cs typeface="Century Gothic"/>
              </a:rPr>
              <a:t>VERTICAL BUSINESS PUBLISHERS</a:t>
            </a:r>
            <a:endParaRPr lang="en-US" sz="2000" b="1" dirty="0">
              <a:solidFill>
                <a:srgbClr val="EF4035"/>
              </a:solidFill>
              <a:latin typeface="Century Gothic"/>
              <a:cs typeface="Century Gothic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361988" y="4783144"/>
            <a:ext cx="2638395" cy="595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80000"/>
              </a:lnSpc>
              <a:spcAft>
                <a:spcPts val="200"/>
              </a:spcAft>
              <a:buFont typeface="Arial" pitchFamily="34" charset="0"/>
              <a:buChar char="•"/>
            </a:pPr>
            <a:r>
              <a:rPr lang="en-US" sz="2000" b="1" dirty="0" smtClean="0">
                <a:solidFill>
                  <a:srgbClr val="EF4035"/>
                </a:solidFill>
                <a:latin typeface="Century Gothic"/>
                <a:cs typeface="Century Gothic"/>
              </a:rPr>
              <a:t>PROPRIETARY IP CONVERSION</a:t>
            </a:r>
            <a:endParaRPr lang="en-US" sz="2000" b="1" dirty="0">
              <a:solidFill>
                <a:srgbClr val="EF4035"/>
              </a:solidFill>
              <a:latin typeface="Century Gothic"/>
              <a:cs typeface="Century Gothic"/>
            </a:endParaRPr>
          </a:p>
        </p:txBody>
      </p:sp>
      <p:pic>
        <p:nvPicPr>
          <p:cNvPr id="16" name="Picture 6" descr="https://encrypted-tbn0.gstatic.com/images?q=tbn:ANd9GcRyNEcJNLx7I-P26BRrHjhbM4l5d3R60kbuG0a333wLgxyAQU20C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34343">
            <a:off x="4316385" y="3014350"/>
            <a:ext cx="1068414" cy="800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266700" y="2425700"/>
            <a:ext cx="3314700" cy="10922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8" name="Picture 17" descr="bizo_logo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5124" y="342900"/>
            <a:ext cx="1548423" cy="63500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878366" y="977900"/>
            <a:ext cx="591613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chemeClr val="bg1">
                    <a:lumMod val="65000"/>
                  </a:schemeClr>
                </a:solidFill>
                <a:latin typeface="Century Gothic"/>
                <a:cs typeface="Century Gothic"/>
              </a:rPr>
              <a:t>Factory</a:t>
            </a:r>
            <a:endParaRPr lang="en-US" sz="4400" b="1" dirty="0">
              <a:solidFill>
                <a:schemeClr val="bg1">
                  <a:lumMod val="65000"/>
                </a:schemeClr>
              </a:solidFill>
              <a:latin typeface="Century Gothic"/>
              <a:cs typeface="Century Gothic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81466" y="2540000"/>
            <a:ext cx="3350734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 smtClean="0">
                <a:solidFill>
                  <a:schemeClr val="bg1"/>
                </a:solidFill>
                <a:latin typeface="Century Gothic"/>
                <a:cs typeface="Century Gothic"/>
              </a:rPr>
              <a:t>Data is collected</a:t>
            </a:r>
          </a:p>
          <a:p>
            <a:r>
              <a:rPr lang="en-US" sz="2500" b="1" dirty="0" smtClean="0">
                <a:solidFill>
                  <a:schemeClr val="bg1"/>
                </a:solidFill>
                <a:latin typeface="Century Gothic"/>
                <a:cs typeface="Century Gothic"/>
              </a:rPr>
              <a:t>via 5 methods:</a:t>
            </a:r>
          </a:p>
          <a:p>
            <a:endParaRPr lang="en-US" sz="2500" b="1" dirty="0">
              <a:solidFill>
                <a:schemeClr val="bg1"/>
              </a:solidFill>
              <a:latin typeface="Century Gothic"/>
              <a:cs typeface="Century Gothic"/>
            </a:endParaRPr>
          </a:p>
        </p:txBody>
      </p:sp>
      <p:pic>
        <p:nvPicPr>
          <p:cNvPr id="17" name="Picture 2" descr="http://www.bizo.com/images/bpa-logo.gi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653236">
            <a:off x="3987798" y="2490969"/>
            <a:ext cx="1305268" cy="465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1936240" y="5474486"/>
            <a:ext cx="32336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80000"/>
              </a:lnSpc>
              <a:spcAft>
                <a:spcPts val="200"/>
              </a:spcAft>
              <a:buFont typeface="Arial" pitchFamily="34" charset="0"/>
              <a:buChar char="•"/>
            </a:pPr>
            <a:r>
              <a:rPr lang="en-US" sz="2000" b="1" dirty="0" smtClean="0">
                <a:solidFill>
                  <a:srgbClr val="EF4035"/>
                </a:solidFill>
                <a:latin typeface="Century Gothic"/>
                <a:cs typeface="Century Gothic"/>
              </a:rPr>
              <a:t>OFFLINE DATABASES</a:t>
            </a:r>
            <a:endParaRPr lang="en-US" sz="2000" b="1" dirty="0">
              <a:solidFill>
                <a:srgbClr val="EF4035"/>
              </a:solidFill>
              <a:latin typeface="Century Gothic"/>
              <a:cs typeface="Century Gothic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531531" y="5848797"/>
            <a:ext cx="2638395" cy="3488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80000"/>
              </a:lnSpc>
              <a:spcAft>
                <a:spcPts val="200"/>
              </a:spcAft>
              <a:buFont typeface="Arial" pitchFamily="34" charset="0"/>
              <a:buChar char="•"/>
            </a:pPr>
            <a:r>
              <a:rPr lang="en-US" sz="2000" b="1" dirty="0" smtClean="0">
                <a:solidFill>
                  <a:srgbClr val="EF4035"/>
                </a:solidFill>
                <a:latin typeface="Century Gothic"/>
                <a:cs typeface="Century Gothic"/>
              </a:rPr>
              <a:t>E-MAIL DATA</a:t>
            </a:r>
            <a:endParaRPr lang="en-US" sz="2000" b="1" dirty="0">
              <a:solidFill>
                <a:srgbClr val="EF4035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572126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2.jpg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>
            <a:off x="0" y="0"/>
            <a:ext cx="9144000" cy="6421454"/>
          </a:xfrm>
          <a:prstGeom prst="rect">
            <a:avLst/>
          </a:prstGeom>
        </p:spPr>
      </p:pic>
      <p:pic>
        <p:nvPicPr>
          <p:cNvPr id="4" name="Picture 3" descr="globe and logos.png"/>
          <p:cNvPicPr>
            <a:picLocks noChangeAspect="1"/>
          </p:cNvPicPr>
          <p:nvPr/>
        </p:nvPicPr>
        <p:blipFill>
          <a:blip r:embed="rId3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32581" y="772253"/>
            <a:ext cx="6107785" cy="468751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0" y="2285197"/>
            <a:ext cx="2622082" cy="1175698"/>
          </a:xfrm>
          <a:prstGeom prst="rect">
            <a:avLst/>
          </a:prstGeom>
          <a:noFill/>
        </p:spPr>
        <p:txBody>
          <a:bodyPr wrap="square" lIns="91432" tIns="45716" rIns="91432" bIns="45716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4400" b="1" kern="600" spc="-220" dirty="0" smtClean="0">
                <a:solidFill>
                  <a:srgbClr val="FFFFFF"/>
                </a:solidFill>
                <a:latin typeface="Century Gothic"/>
                <a:cs typeface="Century Gothic"/>
              </a:rPr>
              <a:t>The Source</a:t>
            </a:r>
            <a:endParaRPr lang="en-US" sz="4400" b="1" kern="600" spc="-220" dirty="0">
              <a:solidFill>
                <a:srgbClr val="FFFFFF"/>
              </a:solidFill>
              <a:latin typeface="Century Gothic"/>
              <a:cs typeface="Century Gothic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430" y="3268386"/>
            <a:ext cx="2622082" cy="781744"/>
          </a:xfrm>
          <a:prstGeom prst="rect">
            <a:avLst/>
          </a:prstGeom>
          <a:noFill/>
        </p:spPr>
        <p:txBody>
          <a:bodyPr wrap="square" lIns="91432" tIns="45716" rIns="91432" bIns="45716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2800" kern="600" dirty="0" smtClean="0">
                <a:solidFill>
                  <a:schemeClr val="bg1"/>
                </a:solidFill>
                <a:latin typeface="Century Gothic"/>
                <a:cs typeface="Century Gothic"/>
              </a:rPr>
              <a:t>of </a:t>
            </a:r>
          </a:p>
          <a:p>
            <a:pPr algn="ctr">
              <a:lnSpc>
                <a:spcPct val="80000"/>
              </a:lnSpc>
            </a:pPr>
            <a:r>
              <a:rPr lang="en-US" sz="2800" kern="600" dirty="0" smtClean="0">
                <a:solidFill>
                  <a:schemeClr val="bg1"/>
                </a:solidFill>
                <a:latin typeface="Century Gothic"/>
                <a:cs typeface="Century Gothic"/>
              </a:rPr>
              <a:t>Bizo’s Data</a:t>
            </a:r>
            <a:endParaRPr lang="en-US" sz="2800" kern="600" dirty="0">
              <a:solidFill>
                <a:schemeClr val="bg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950156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14.b_blank.jpg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428332"/>
          </a:xfrm>
          <a:prstGeom prst="rect">
            <a:avLst/>
          </a:prstGeom>
        </p:spPr>
      </p:pic>
      <p:grpSp>
        <p:nvGrpSpPr>
          <p:cNvPr id="48" name="Group 47"/>
          <p:cNvGrpSpPr/>
          <p:nvPr/>
        </p:nvGrpSpPr>
        <p:grpSpPr>
          <a:xfrm>
            <a:off x="4003525" y="873167"/>
            <a:ext cx="5080000" cy="4760230"/>
            <a:chOff x="4003525" y="873167"/>
            <a:chExt cx="5080000" cy="4760230"/>
          </a:xfrm>
        </p:grpSpPr>
        <p:grpSp>
          <p:nvGrpSpPr>
            <p:cNvPr id="46" name="Group 45"/>
            <p:cNvGrpSpPr/>
            <p:nvPr/>
          </p:nvGrpSpPr>
          <p:grpSpPr>
            <a:xfrm>
              <a:off x="4523619" y="1616291"/>
              <a:ext cx="4076097" cy="4017106"/>
              <a:chOff x="4269617" y="552591"/>
              <a:chExt cx="4959050" cy="4887281"/>
            </a:xfrm>
          </p:grpSpPr>
          <p:pic>
            <p:nvPicPr>
              <p:cNvPr id="17" name="Picture 7"/>
              <p:cNvPicPr>
                <a:picLocks noChangeAspect="1" noChangeArrowheads="1"/>
              </p:cNvPicPr>
              <p:nvPr/>
            </p:nvPicPr>
            <p:blipFill>
              <a:blip r:embed="rId3" cstate="email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53467" y="1334992"/>
                <a:ext cx="677228" cy="6772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8" name="Picture 10"/>
              <p:cNvPicPr>
                <a:picLocks noChangeAspect="1" noChangeArrowheads="1"/>
              </p:cNvPicPr>
              <p:nvPr/>
            </p:nvPicPr>
            <p:blipFill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85152" y="3496508"/>
                <a:ext cx="648371" cy="56862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9" name="Picture 11"/>
              <p:cNvPicPr>
                <a:picLocks noChangeAspect="1" noChangeArrowheads="1"/>
              </p:cNvPicPr>
              <p:nvPr/>
            </p:nvPicPr>
            <p:blipFill>
              <a:blip r:embed="rId5" cstate="email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844548" y="1439443"/>
                <a:ext cx="1133079" cy="46447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" name="Picture 14"/>
              <p:cNvPicPr>
                <a:picLocks noChangeAspect="1" noChangeArrowheads="1"/>
              </p:cNvPicPr>
              <p:nvPr/>
            </p:nvPicPr>
            <p:blipFill>
              <a:blip r:embed="rId6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89491" y="4332394"/>
                <a:ext cx="1281237" cy="37265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1" name="Picture 18"/>
              <p:cNvPicPr>
                <a:picLocks noChangeAspect="1" noChangeArrowheads="1"/>
              </p:cNvPicPr>
              <p:nvPr/>
            </p:nvPicPr>
            <p:blipFill>
              <a:blip r:embed="rId7" cstate="email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38203" y="4299772"/>
                <a:ext cx="885825" cy="45862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2" name="Picture 19"/>
              <p:cNvPicPr>
                <a:picLocks noChangeAspect="1" noChangeArrowheads="1"/>
              </p:cNvPicPr>
              <p:nvPr/>
            </p:nvPicPr>
            <p:blipFill>
              <a:blip r:embed="rId8" cstate="email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96738" y="2153831"/>
                <a:ext cx="914400" cy="49577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3" name="Picture 24"/>
              <p:cNvPicPr>
                <a:picLocks noChangeAspect="1" noChangeArrowheads="1"/>
              </p:cNvPicPr>
              <p:nvPr/>
            </p:nvPicPr>
            <p:blipFill>
              <a:blip r:embed="rId9" cstate="email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42685" y="3621241"/>
                <a:ext cx="1249861" cy="29882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4" name="Picture 22"/>
              <p:cNvPicPr>
                <a:picLocks noChangeAspect="1" noChangeArrowheads="1"/>
              </p:cNvPicPr>
              <p:nvPr/>
            </p:nvPicPr>
            <p:blipFill>
              <a:blip r:embed="rId10" cstate="email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53467" y="552591"/>
                <a:ext cx="609600" cy="64120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5" name="Picture 2"/>
              <p:cNvPicPr>
                <a:picLocks noChangeAspect="1" noChangeArrowheads="1"/>
              </p:cNvPicPr>
              <p:nvPr/>
            </p:nvPicPr>
            <p:blipFill rotWithShape="1">
              <a:blip r:embed="rId11" cstate="email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b="19360"/>
              <a:stretch/>
            </p:blipFill>
            <p:spPr bwMode="auto">
              <a:xfrm>
                <a:off x="7705129" y="4955419"/>
                <a:ext cx="1028842" cy="37858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26" name="Picture 26"/>
              <p:cNvPicPr>
                <a:picLocks noChangeAspect="1" noChangeArrowheads="1"/>
              </p:cNvPicPr>
              <p:nvPr/>
            </p:nvPicPr>
            <p:blipFill>
              <a:blip r:embed="rId12" cstate="email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26421" y="593651"/>
                <a:ext cx="705803" cy="6686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7" name="Picture 26" descr="verizon_logo.png"/>
              <p:cNvPicPr>
                <a:picLocks noChangeAspect="1"/>
              </p:cNvPicPr>
              <p:nvPr/>
            </p:nvPicPr>
            <p:blipFill>
              <a:blip r:embed="rId13" cstate="email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150540" y="1393689"/>
                <a:ext cx="825500" cy="461721"/>
              </a:xfrm>
              <a:prstGeom prst="rect">
                <a:avLst/>
              </a:prstGeom>
            </p:spPr>
          </p:pic>
          <p:pic>
            <p:nvPicPr>
              <p:cNvPr id="28" name="Picture 27" descr="aramark_logo.jpg"/>
              <p:cNvPicPr>
                <a:picLocks noChangeAspect="1"/>
              </p:cNvPicPr>
              <p:nvPr/>
            </p:nvPicPr>
            <p:blipFill>
              <a:blip r:embed="rId14" cstate="email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579809" y="2976638"/>
                <a:ext cx="1366762" cy="292877"/>
              </a:xfrm>
              <a:prstGeom prst="rect">
                <a:avLst/>
              </a:prstGeom>
            </p:spPr>
          </p:pic>
          <p:pic>
            <p:nvPicPr>
              <p:cNvPr id="29" name="Picture 28" descr="at&amp;t_logo.jpg"/>
              <p:cNvPicPr>
                <a:picLocks noChangeAspect="1"/>
              </p:cNvPicPr>
              <p:nvPr/>
            </p:nvPicPr>
            <p:blipFill>
              <a:blip r:embed="rId15" cstate="email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6691738" y="2089071"/>
                <a:ext cx="998118" cy="465788"/>
              </a:xfrm>
              <a:prstGeom prst="rect">
                <a:avLst/>
              </a:prstGeom>
            </p:spPr>
          </p:pic>
          <p:pic>
            <p:nvPicPr>
              <p:cNvPr id="30" name="Picture 29" descr="AA_logo.jpeg"/>
              <p:cNvPicPr>
                <a:picLocks noChangeAspect="1"/>
              </p:cNvPicPr>
              <p:nvPr/>
            </p:nvPicPr>
            <p:blipFill>
              <a:blip r:embed="rId16" cstate="email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942199" y="2035865"/>
                <a:ext cx="1286468" cy="465612"/>
              </a:xfrm>
              <a:prstGeom prst="rect">
                <a:avLst/>
              </a:prstGeom>
            </p:spPr>
          </p:pic>
          <p:pic>
            <p:nvPicPr>
              <p:cNvPr id="31" name="Picture 30" descr="avis_logo.jpeg"/>
              <p:cNvPicPr>
                <a:picLocks noChangeAspect="1"/>
              </p:cNvPicPr>
              <p:nvPr/>
            </p:nvPicPr>
            <p:blipFill>
              <a:blip r:embed="rId17" cstate="email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621045" y="3561564"/>
                <a:ext cx="1049866" cy="381000"/>
              </a:xfrm>
              <a:prstGeom prst="rect">
                <a:avLst/>
              </a:prstGeom>
            </p:spPr>
          </p:pic>
          <p:pic>
            <p:nvPicPr>
              <p:cNvPr id="32" name="Picture 31" descr="webex_logo.png"/>
              <p:cNvPicPr>
                <a:picLocks noChangeAspect="1"/>
              </p:cNvPicPr>
              <p:nvPr/>
            </p:nvPicPr>
            <p:blipFill>
              <a:blip r:embed="rId18" cstate="email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034312" y="4267681"/>
                <a:ext cx="1236279" cy="474862"/>
              </a:xfrm>
              <a:prstGeom prst="rect">
                <a:avLst/>
              </a:prstGeom>
            </p:spPr>
          </p:pic>
          <p:pic>
            <p:nvPicPr>
              <p:cNvPr id="33" name="Picture 32" descr="microsoft_logo.jpeg"/>
              <p:cNvPicPr>
                <a:picLocks noChangeAspect="1"/>
              </p:cNvPicPr>
              <p:nvPr/>
            </p:nvPicPr>
            <p:blipFill>
              <a:blip r:embed="rId19" cstate="email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969956" y="3503991"/>
                <a:ext cx="1008652" cy="523723"/>
              </a:xfrm>
              <a:prstGeom prst="rect">
                <a:avLst/>
              </a:prstGeom>
            </p:spPr>
          </p:pic>
          <p:pic>
            <p:nvPicPr>
              <p:cNvPr id="34" name="Picture 33" descr="salesforce-logo.jpg"/>
              <p:cNvPicPr>
                <a:picLocks noChangeAspect="1"/>
              </p:cNvPicPr>
              <p:nvPr/>
            </p:nvPicPr>
            <p:blipFill>
              <a:blip r:embed="rId20" cstate="email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256048" y="571208"/>
                <a:ext cx="778213" cy="609600"/>
              </a:xfrm>
              <a:prstGeom prst="rect">
                <a:avLst/>
              </a:prstGeom>
            </p:spPr>
          </p:pic>
          <p:pic>
            <p:nvPicPr>
              <p:cNvPr id="35" name="Picture 34" descr="symantec-logo.jpg"/>
              <p:cNvPicPr>
                <a:picLocks noChangeAspect="1"/>
              </p:cNvPicPr>
              <p:nvPr/>
            </p:nvPicPr>
            <p:blipFill>
              <a:blip r:embed="rId21" cstate="email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6035523" y="5046134"/>
                <a:ext cx="1338712" cy="393738"/>
              </a:xfrm>
              <a:prstGeom prst="rect">
                <a:avLst/>
              </a:prstGeom>
            </p:spPr>
          </p:pic>
          <p:pic>
            <p:nvPicPr>
              <p:cNvPr id="36" name="Picture 35" descr="Lenovo-Logo.png"/>
              <p:cNvPicPr>
                <a:picLocks noChangeAspect="1"/>
              </p:cNvPicPr>
              <p:nvPr/>
            </p:nvPicPr>
            <p:blipFill>
              <a:blip r:embed="rId22" cstate="email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361151" y="3034695"/>
                <a:ext cx="1092421" cy="217119"/>
              </a:xfrm>
              <a:prstGeom prst="rect">
                <a:avLst/>
              </a:prstGeom>
            </p:spPr>
          </p:pic>
          <p:pic>
            <p:nvPicPr>
              <p:cNvPr id="37" name="Picture 2"/>
              <p:cNvPicPr>
                <a:picLocks noChangeAspect="1" noChangeArrowheads="1"/>
              </p:cNvPicPr>
              <p:nvPr/>
            </p:nvPicPr>
            <p:blipFill>
              <a:blip r:embed="rId23" cstate="email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560260" y="593159"/>
                <a:ext cx="1466278" cy="50933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38" name="Picture 12"/>
              <p:cNvPicPr>
                <a:picLocks noChangeAspect="1" noChangeArrowheads="1"/>
              </p:cNvPicPr>
              <p:nvPr/>
            </p:nvPicPr>
            <p:blipFill>
              <a:blip r:embed="rId24" cstate="email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77267" y="2153412"/>
                <a:ext cx="838871" cy="5334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9" name="Picture 28"/>
              <p:cNvPicPr>
                <a:picLocks noChangeAspect="1" noChangeArrowheads="1"/>
              </p:cNvPicPr>
              <p:nvPr/>
            </p:nvPicPr>
            <p:blipFill>
              <a:blip r:embed="rId25" cstate="email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36654" y="1422400"/>
                <a:ext cx="1174507" cy="4498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0" name="Picture 39" descr="libmutual_logo.gif"/>
              <p:cNvPicPr>
                <a:picLocks noChangeAspect="1"/>
              </p:cNvPicPr>
              <p:nvPr/>
            </p:nvPicPr>
            <p:blipFill>
              <a:blip r:embed="rId26" cstate="email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r="7429" b="17895"/>
              <a:stretch>
                <a:fillRect/>
              </a:stretch>
            </p:blipFill>
            <p:spPr>
              <a:xfrm>
                <a:off x="7955456" y="2822138"/>
                <a:ext cx="1188544" cy="572262"/>
              </a:xfrm>
              <a:prstGeom prst="rect">
                <a:avLst/>
              </a:prstGeom>
            </p:spPr>
          </p:pic>
          <p:pic>
            <p:nvPicPr>
              <p:cNvPr id="41" name="Picture 40" descr="pitney-bowes_logo.png"/>
              <p:cNvPicPr>
                <a:picLocks noChangeAspect="1"/>
              </p:cNvPicPr>
              <p:nvPr/>
            </p:nvPicPr>
            <p:blipFill>
              <a:blip r:embed="rId27" cstate="email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269617" y="5112631"/>
                <a:ext cx="1411415" cy="277007"/>
              </a:xfrm>
              <a:prstGeom prst="rect">
                <a:avLst/>
              </a:prstGeom>
            </p:spPr>
          </p:pic>
          <p:pic>
            <p:nvPicPr>
              <p:cNvPr id="42" name="Picture 41" descr="adp_logo.gif"/>
              <p:cNvPicPr>
                <a:picLocks noChangeAspect="1"/>
              </p:cNvPicPr>
              <p:nvPr/>
            </p:nvPicPr>
            <p:blipFill>
              <a:blip r:embed="rId28" cstate="email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t="10000" r="61811" b="36667"/>
              <a:stretch>
                <a:fillRect/>
              </a:stretch>
            </p:blipFill>
            <p:spPr>
              <a:xfrm>
                <a:off x="5572757" y="2946400"/>
                <a:ext cx="807680" cy="399677"/>
              </a:xfrm>
              <a:prstGeom prst="rect">
                <a:avLst/>
              </a:prstGeom>
            </p:spPr>
          </p:pic>
        </p:grpSp>
        <p:sp>
          <p:nvSpPr>
            <p:cNvPr id="47" name="TextBox 46"/>
            <p:cNvSpPr txBox="1"/>
            <p:nvPr/>
          </p:nvSpPr>
          <p:spPr>
            <a:xfrm>
              <a:off x="4003525" y="873167"/>
              <a:ext cx="5080000" cy="451398"/>
            </a:xfrm>
            <a:prstGeom prst="rect">
              <a:avLst/>
            </a:prstGeom>
            <a:noFill/>
          </p:spPr>
          <p:txBody>
            <a:bodyPr wrap="square" lIns="91432" tIns="45716" rIns="91432" bIns="45716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2800" b="1" dirty="0" smtClean="0">
                  <a:solidFill>
                    <a:srgbClr val="E33538"/>
                  </a:solidFill>
                  <a:latin typeface="Century Gothic"/>
                  <a:cs typeface="Century Gothic"/>
                </a:rPr>
                <a:t>LEADING GLOBAL BRANDS</a:t>
              </a:r>
              <a:endParaRPr lang="en-US" sz="2800" b="1" dirty="0">
                <a:solidFill>
                  <a:srgbClr val="E33538"/>
                </a:solidFill>
                <a:latin typeface="Century Gothic"/>
                <a:cs typeface="Century Gothic"/>
              </a:endParaRPr>
            </a:p>
          </p:txBody>
        </p:sp>
      </p:grpSp>
      <p:sp>
        <p:nvSpPr>
          <p:cNvPr id="43" name="TextBox 42"/>
          <p:cNvSpPr txBox="1"/>
          <p:nvPr/>
        </p:nvSpPr>
        <p:spPr>
          <a:xfrm>
            <a:off x="409737" y="1626748"/>
            <a:ext cx="2916451" cy="605286"/>
          </a:xfrm>
          <a:prstGeom prst="rect">
            <a:avLst/>
          </a:prstGeom>
          <a:noFill/>
        </p:spPr>
        <p:txBody>
          <a:bodyPr wrap="square" lIns="91432" tIns="45716" rIns="91432" bIns="45716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4000" i="1" dirty="0" smtClean="0">
                <a:solidFill>
                  <a:srgbClr val="1D97CF"/>
                </a:solidFill>
                <a:latin typeface="Century Gothic"/>
                <a:cs typeface="Century Gothic"/>
              </a:rPr>
              <a:t>Supporting</a:t>
            </a:r>
            <a:endParaRPr lang="en-US" sz="4000" i="1" dirty="0">
              <a:solidFill>
                <a:srgbClr val="1D97CF"/>
              </a:solidFill>
              <a:latin typeface="Century Gothic"/>
              <a:cs typeface="Century Gothic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671513" y="2181284"/>
            <a:ext cx="2206862" cy="938710"/>
          </a:xfrm>
          <a:prstGeom prst="rect">
            <a:avLst/>
          </a:prstGeom>
          <a:noFill/>
        </p:spPr>
        <p:txBody>
          <a:bodyPr wrap="square" lIns="91432" tIns="45716" rIns="91432" bIns="45716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6600" b="1" i="1" dirty="0" smtClean="0">
                <a:solidFill>
                  <a:srgbClr val="FFFFFF"/>
                </a:solidFill>
                <a:latin typeface="Century Gothic"/>
                <a:cs typeface="Century Gothic"/>
              </a:rPr>
              <a:t>over</a:t>
            </a:r>
            <a:endParaRPr lang="en-US" sz="6600" b="1" i="1" dirty="0">
              <a:solidFill>
                <a:srgbClr val="FFFFFF"/>
              </a:solidFill>
              <a:latin typeface="Century Gothic"/>
              <a:cs typeface="Century Gothic"/>
            </a:endParaRPr>
          </a:p>
        </p:txBody>
      </p:sp>
      <p:grpSp>
        <p:nvGrpSpPr>
          <p:cNvPr id="45" name="Group 44"/>
          <p:cNvGrpSpPr/>
          <p:nvPr/>
        </p:nvGrpSpPr>
        <p:grpSpPr>
          <a:xfrm>
            <a:off x="2745618" y="2660948"/>
            <a:ext cx="508001" cy="107648"/>
            <a:chOff x="2564190" y="2503714"/>
            <a:chExt cx="508001" cy="107648"/>
          </a:xfrm>
        </p:grpSpPr>
        <p:cxnSp>
          <p:nvCxnSpPr>
            <p:cNvPr id="49" name="Straight Connector 48"/>
            <p:cNvCxnSpPr/>
            <p:nvPr/>
          </p:nvCxnSpPr>
          <p:spPr>
            <a:xfrm>
              <a:off x="2564190" y="2503714"/>
              <a:ext cx="508001" cy="0"/>
            </a:xfrm>
            <a:prstGeom prst="line">
              <a:avLst/>
            </a:prstGeom>
            <a:ln>
              <a:solidFill>
                <a:srgbClr val="FFFF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>
              <a:off x="2564190" y="2611362"/>
              <a:ext cx="508001" cy="0"/>
            </a:xfrm>
            <a:prstGeom prst="line">
              <a:avLst/>
            </a:prstGeom>
            <a:ln>
              <a:solidFill>
                <a:srgbClr val="FFFF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/>
          <p:cNvGrpSpPr/>
          <p:nvPr/>
        </p:nvGrpSpPr>
        <p:grpSpPr>
          <a:xfrm>
            <a:off x="257628" y="2648853"/>
            <a:ext cx="508001" cy="107648"/>
            <a:chOff x="2564190" y="2503714"/>
            <a:chExt cx="508001" cy="107648"/>
          </a:xfrm>
        </p:grpSpPr>
        <p:cxnSp>
          <p:nvCxnSpPr>
            <p:cNvPr id="52" name="Straight Connector 51"/>
            <p:cNvCxnSpPr/>
            <p:nvPr/>
          </p:nvCxnSpPr>
          <p:spPr>
            <a:xfrm>
              <a:off x="2564190" y="2503714"/>
              <a:ext cx="508001" cy="0"/>
            </a:xfrm>
            <a:prstGeom prst="line">
              <a:avLst/>
            </a:prstGeom>
            <a:ln>
              <a:solidFill>
                <a:srgbClr val="FFFF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>
              <a:off x="2564190" y="2611362"/>
              <a:ext cx="508001" cy="0"/>
            </a:xfrm>
            <a:prstGeom prst="line">
              <a:avLst/>
            </a:prstGeom>
            <a:ln>
              <a:solidFill>
                <a:srgbClr val="FFFF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TextBox 53"/>
          <p:cNvSpPr txBox="1"/>
          <p:nvPr/>
        </p:nvSpPr>
        <p:spPr>
          <a:xfrm>
            <a:off x="-16361" y="3050389"/>
            <a:ext cx="3582611" cy="1323431"/>
          </a:xfrm>
          <a:prstGeom prst="rect">
            <a:avLst/>
          </a:prstGeom>
          <a:noFill/>
        </p:spPr>
        <p:txBody>
          <a:bodyPr wrap="square" lIns="91432" tIns="45716" rIns="91432" bIns="45716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9600" dirty="0" smtClean="0">
                <a:solidFill>
                  <a:srgbClr val="1D97CF"/>
                </a:solidFill>
                <a:latin typeface="Century Gothic"/>
                <a:cs typeface="Century Gothic"/>
              </a:rPr>
              <a:t>600</a:t>
            </a:r>
            <a:endParaRPr lang="en-US" sz="9600" dirty="0">
              <a:solidFill>
                <a:srgbClr val="1D97CF"/>
              </a:solidFill>
              <a:latin typeface="Century Gothic"/>
              <a:cs typeface="Century Gothic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285523" y="4334566"/>
            <a:ext cx="2916451" cy="991032"/>
          </a:xfrm>
          <a:prstGeom prst="rect">
            <a:avLst/>
          </a:prstGeom>
          <a:noFill/>
        </p:spPr>
        <p:txBody>
          <a:bodyPr wrap="square" lIns="91432" tIns="45716" rIns="91432" bIns="45716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2400" i="1" dirty="0" smtClean="0">
                <a:solidFill>
                  <a:srgbClr val="1D97CF"/>
                </a:solidFill>
                <a:latin typeface="Century Gothic"/>
                <a:cs typeface="Century Gothic"/>
              </a:rPr>
              <a:t>SMB Marketers and Leading Global Brands</a:t>
            </a:r>
            <a:endParaRPr lang="en-US" sz="2400" i="1" dirty="0">
              <a:solidFill>
                <a:srgbClr val="1D97CF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716359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3128</TotalTime>
  <Words>596</Words>
  <Application>Microsoft Office PowerPoint</Application>
  <PresentationFormat>On-screen Show (4:3)</PresentationFormat>
  <Paragraphs>163</Paragraphs>
  <Slides>13</Slides>
  <Notes>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</vt:lpstr>
      <vt:lpstr>PowerPoint Presentation</vt:lpstr>
    </vt:vector>
  </TitlesOfParts>
  <Company>Ethos3 Communications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Mark Alexander</dc:creator>
  <cp:lastModifiedBy>Patrick</cp:lastModifiedBy>
  <cp:revision>167</cp:revision>
  <cp:lastPrinted>2013-05-07T21:25:04Z</cp:lastPrinted>
  <dcterms:created xsi:type="dcterms:W3CDTF">2013-03-20T19:44:30Z</dcterms:created>
  <dcterms:modified xsi:type="dcterms:W3CDTF">2013-05-15T18:20:49Z</dcterms:modified>
</cp:coreProperties>
</file>